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8" r:id="rId1"/>
  </p:sldMasterIdLst>
  <p:notesMasterIdLst>
    <p:notesMasterId r:id="rId101"/>
  </p:notesMasterIdLst>
  <p:sldIdLst>
    <p:sldId id="256" r:id="rId2"/>
    <p:sldId id="487" r:id="rId3"/>
    <p:sldId id="547" r:id="rId4"/>
    <p:sldId id="546" r:id="rId5"/>
    <p:sldId id="448" r:id="rId6"/>
    <p:sldId id="431" r:id="rId7"/>
    <p:sldId id="486" r:id="rId8"/>
    <p:sldId id="449" r:id="rId9"/>
    <p:sldId id="501" r:id="rId10"/>
    <p:sldId id="403" r:id="rId11"/>
    <p:sldId id="404" r:id="rId12"/>
    <p:sldId id="489" r:id="rId13"/>
    <p:sldId id="450" r:id="rId14"/>
    <p:sldId id="407" r:id="rId15"/>
    <p:sldId id="519" r:id="rId16"/>
    <p:sldId id="490" r:id="rId17"/>
    <p:sldId id="453" r:id="rId18"/>
    <p:sldId id="454" r:id="rId19"/>
    <p:sldId id="491" r:id="rId20"/>
    <p:sldId id="455" r:id="rId21"/>
    <p:sldId id="456" r:id="rId22"/>
    <p:sldId id="492" r:id="rId23"/>
    <p:sldId id="457" r:id="rId24"/>
    <p:sldId id="408" r:id="rId25"/>
    <p:sldId id="522" r:id="rId26"/>
    <p:sldId id="493" r:id="rId27"/>
    <p:sldId id="518" r:id="rId28"/>
    <p:sldId id="528" r:id="rId29"/>
    <p:sldId id="521" r:id="rId30"/>
    <p:sldId id="523" r:id="rId31"/>
    <p:sldId id="533" r:id="rId32"/>
    <p:sldId id="525" r:id="rId33"/>
    <p:sldId id="508" r:id="rId34"/>
    <p:sldId id="548" r:id="rId35"/>
    <p:sldId id="458" r:id="rId36"/>
    <p:sldId id="424" r:id="rId37"/>
    <p:sldId id="526" r:id="rId38"/>
    <p:sldId id="553" r:id="rId39"/>
    <p:sldId id="495" r:id="rId40"/>
    <p:sldId id="429" r:id="rId41"/>
    <p:sldId id="427" r:id="rId42"/>
    <p:sldId id="562" r:id="rId43"/>
    <p:sldId id="460" r:id="rId44"/>
    <p:sldId id="441" r:id="rId45"/>
    <p:sldId id="496" r:id="rId46"/>
    <p:sldId id="463" r:id="rId47"/>
    <p:sldId id="462" r:id="rId48"/>
    <p:sldId id="425" r:id="rId49"/>
    <p:sldId id="535" r:id="rId50"/>
    <p:sldId id="440" r:id="rId51"/>
    <p:sldId id="540" r:id="rId52"/>
    <p:sldId id="426" r:id="rId53"/>
    <p:sldId id="438" r:id="rId54"/>
    <p:sldId id="434" r:id="rId55"/>
    <p:sldId id="465" r:id="rId56"/>
    <p:sldId id="552" r:id="rId57"/>
    <p:sldId id="464" r:id="rId58"/>
    <p:sldId id="437" r:id="rId59"/>
    <p:sldId id="436" r:id="rId60"/>
    <p:sldId id="498" r:id="rId61"/>
    <p:sldId id="527" r:id="rId62"/>
    <p:sldId id="529" r:id="rId63"/>
    <p:sldId id="551" r:id="rId64"/>
    <p:sldId id="520" r:id="rId65"/>
    <p:sldId id="531" r:id="rId66"/>
    <p:sldId id="561" r:id="rId67"/>
    <p:sldId id="524" r:id="rId68"/>
    <p:sldId id="504" r:id="rId69"/>
    <p:sldId id="550" r:id="rId70"/>
    <p:sldId id="480" r:id="rId71"/>
    <p:sldId id="468" r:id="rId72"/>
    <p:sldId id="467" r:id="rId73"/>
    <p:sldId id="469" r:id="rId74"/>
    <p:sldId id="470" r:id="rId75"/>
    <p:sldId id="499" r:id="rId76"/>
    <p:sldId id="481" r:id="rId77"/>
    <p:sldId id="544" r:id="rId78"/>
    <p:sldId id="471" r:id="rId79"/>
    <p:sldId id="474" r:id="rId80"/>
    <p:sldId id="545" r:id="rId81"/>
    <p:sldId id="500" r:id="rId82"/>
    <p:sldId id="482" r:id="rId83"/>
    <p:sldId id="476" r:id="rId84"/>
    <p:sldId id="475" r:id="rId85"/>
    <p:sldId id="555" r:id="rId86"/>
    <p:sldId id="556" r:id="rId87"/>
    <p:sldId id="502" r:id="rId88"/>
    <p:sldId id="483" r:id="rId89"/>
    <p:sldId id="477" r:id="rId90"/>
    <p:sldId id="557" r:id="rId91"/>
    <p:sldId id="558" r:id="rId92"/>
    <p:sldId id="503" r:id="rId93"/>
    <p:sldId id="537" r:id="rId94"/>
    <p:sldId id="543" r:id="rId95"/>
    <p:sldId id="541" r:id="rId96"/>
    <p:sldId id="539" r:id="rId97"/>
    <p:sldId id="517" r:id="rId98"/>
    <p:sldId id="554" r:id="rId99"/>
    <p:sldId id="560" r:id="rId10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eqian Ma" initials="Y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81FF"/>
    <a:srgbClr val="17198A"/>
    <a:srgbClr val="941100"/>
    <a:srgbClr val="FF9300"/>
    <a:srgbClr val="009051"/>
    <a:srgbClr val="FF453A"/>
    <a:srgbClr val="0A84FF"/>
    <a:srgbClr val="FEA90F"/>
    <a:srgbClr val="CE7801"/>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4"/>
    <p:restoredTop sz="94721"/>
  </p:normalViewPr>
  <p:slideViewPr>
    <p:cSldViewPr snapToGrid="0" snapToObjects="1">
      <p:cViewPr varScale="1">
        <p:scale>
          <a:sx n="145" d="100"/>
          <a:sy n="145" d="100"/>
        </p:scale>
        <p:origin x="73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2A3182-03D1-EE48-B075-CAC39A519CAF}" type="datetimeFigureOut">
              <a:t>8/26/2020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B9186F-B426-ED40-841C-B135B848B5E8}" type="slidenum">
              <a:t>‹#›</a:t>
            </a:fld>
            <a:endParaRPr lang="en-US"/>
          </a:p>
        </p:txBody>
      </p:sp>
    </p:spTree>
    <p:extLst>
      <p:ext uri="{BB962C8B-B14F-4D97-AF65-F5344CB8AC3E}">
        <p14:creationId xmlns:p14="http://schemas.microsoft.com/office/powerpoint/2010/main" val="28672803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B9186F-B426-ED40-841C-B135B848B5E8}" type="slidenum">
              <a:rPr lang="en-US" smtClean="0"/>
              <a:t>15</a:t>
            </a:fld>
            <a:endParaRPr lang="en-US"/>
          </a:p>
        </p:txBody>
      </p:sp>
    </p:spTree>
    <p:extLst>
      <p:ext uri="{BB962C8B-B14F-4D97-AF65-F5344CB8AC3E}">
        <p14:creationId xmlns:p14="http://schemas.microsoft.com/office/powerpoint/2010/main" val="3942326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B9186F-B426-ED40-841C-B135B848B5E8}" type="slidenum">
              <a:rPr lang="en-US" smtClean="0"/>
              <a:t>59</a:t>
            </a:fld>
            <a:endParaRPr lang="en-US"/>
          </a:p>
        </p:txBody>
      </p:sp>
    </p:spTree>
    <p:extLst>
      <p:ext uri="{BB962C8B-B14F-4D97-AF65-F5344CB8AC3E}">
        <p14:creationId xmlns:p14="http://schemas.microsoft.com/office/powerpoint/2010/main" val="767608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CA"/>
              <a:t>Click to edit Master title style</a:t>
            </a:r>
            <a:endParaRPr lang="en-US"/>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EC4549AC-EB31-477F-92A9-B1988E232878}"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CCEBA98F-560C-4997-81C4-81D4D9187EAB}"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Wednesday, August 26, 2020</a:t>
            </a:fld>
            <a:endParaRPr lang="en-US"/>
          </a:p>
        </p:txBody>
      </p:sp>
      <p:sp>
        <p:nvSpPr>
          <p:cNvPr id="4" name="Footer Placeholder 3"/>
          <p:cNvSpPr>
            <a:spLocks noGrp="1"/>
          </p:cNvSpPr>
          <p:nvPr>
            <p:ph type="ftr" sz="quarter" idx="11"/>
          </p:nvPr>
        </p:nvSpPr>
        <p:spPr/>
        <p:txBody>
          <a:bodyPr/>
          <a:lstStyle/>
          <a:p>
            <a:pPr algn="r"/>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Wednesday, August 26, 2020</a:t>
            </a:fld>
            <a:endParaRPr lang="en-US"/>
          </a:p>
        </p:txBody>
      </p:sp>
      <p:sp>
        <p:nvSpPr>
          <p:cNvPr id="3" name="Footer Placeholder 2"/>
          <p:cNvSpPr>
            <a:spLocks noGrp="1"/>
          </p:cNvSpPr>
          <p:nvPr>
            <p:ph type="ftr" sz="quarter" idx="11"/>
          </p:nvPr>
        </p:nvSpPr>
        <p:spPr/>
        <p:txBody>
          <a:bodyPr/>
          <a:lstStyle/>
          <a:p>
            <a:pPr algn="r"/>
            <a:endParaRPr lang="en-US"/>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Wednesday, August 26, 2020</a:t>
            </a:fld>
            <a:endParaRPr lang="en-US"/>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pPr algn="r"/>
            <a:endParaRPr lang="en-US"/>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lMuOKXYJ6wk8uGVZT3HGThepqRYAywui/view"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rive.google.com/file/d/17Cyq7SC8WDFyUVCrFm5RSH8Eiserx2Pj/view"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8.xml"/><Relationship Id="rId18" Type="http://schemas.openxmlformats.org/officeDocument/2006/relationships/slide" Target="slide61.xml"/><Relationship Id="rId3" Type="http://schemas.openxmlformats.org/officeDocument/2006/relationships/slide" Target="slide35.xml"/><Relationship Id="rId21" Type="http://schemas.openxmlformats.org/officeDocument/2006/relationships/slide" Target="slide68.xml"/><Relationship Id="rId7" Type="http://schemas.openxmlformats.org/officeDocument/2006/relationships/slide" Target="slide76.xml"/><Relationship Id="rId12" Type="http://schemas.openxmlformats.org/officeDocument/2006/relationships/slide" Target="slide46.xml"/><Relationship Id="rId17" Type="http://schemas.openxmlformats.org/officeDocument/2006/relationships/slide" Target="slide23.xml"/><Relationship Id="rId25" Type="http://schemas.openxmlformats.org/officeDocument/2006/relationships/slide" Target="slide69.xml"/><Relationship Id="rId2" Type="http://schemas.openxmlformats.org/officeDocument/2006/relationships/slide" Target="slide5.xml"/><Relationship Id="rId16" Type="http://schemas.openxmlformats.org/officeDocument/2006/relationships/slide" Target="slide93.xml"/><Relationship Id="rId20"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39.xml"/><Relationship Id="rId11" Type="http://schemas.openxmlformats.org/officeDocument/2006/relationships/slide" Target="slide17.xml"/><Relationship Id="rId24" Type="http://schemas.openxmlformats.org/officeDocument/2006/relationships/slide" Target="slide34.xml"/><Relationship Id="rId5" Type="http://schemas.openxmlformats.org/officeDocument/2006/relationships/slide" Target="slide8.xml"/><Relationship Id="rId15" Type="http://schemas.openxmlformats.org/officeDocument/2006/relationships/slide" Target="slide57.xml"/><Relationship Id="rId23" Type="http://schemas.openxmlformats.org/officeDocument/2006/relationships/slide" Target="slide4.xml"/><Relationship Id="rId10" Type="http://schemas.openxmlformats.org/officeDocument/2006/relationships/slide" Target="slide82.xml"/><Relationship Id="rId19" Type="http://schemas.openxmlformats.org/officeDocument/2006/relationships/slide" Target="slide97.xml"/><Relationship Id="rId4" Type="http://schemas.openxmlformats.org/officeDocument/2006/relationships/slide" Target="slide70.xml"/><Relationship Id="rId9" Type="http://schemas.openxmlformats.org/officeDocument/2006/relationships/slide" Target="slide43.xml"/><Relationship Id="rId14" Type="http://schemas.openxmlformats.org/officeDocument/2006/relationships/slide" Target="slide20.xml"/><Relationship Id="rId22" Type="http://schemas.openxmlformats.org/officeDocument/2006/relationships/slide" Target="slide3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rive.google.com/file/d/1tsdlX1A-TwK090TIOPQHukFMyXBfQKJc/view"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rive.google.com/file/d/1_THQ6aE3rDNYUBS5AjyTis69n-v8JlO4/view"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rive.google.com/file/d/1WcKErJXcJUkig1OcB05G5k2RanUySwmf/view"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rive.google.com/file/d/1Kq5kTRw2xF027pFo3T1sinFjsTJlNhE7/view"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drive.google.com/file/d/1AP1qCf5cYt7tjd_tDU2yEwetwtvmd6nM/view"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pdos.csail.mit.edu/archive/scige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google.com/url?q=https://drive.google.com/open?id=1BDwAriApl2Dak_Z1xRBIBuPSCaBmWR_u&amp;sa=D&amp;ust=1596157112844000&amp;usg=AFQjCNGdh3Jq9ow8Tf8cenAI6xS_B3C6LA"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drive.google.com/file/d/1RZoowiGjg3BM1hUyYH1X0qT874HT6V4v/view"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google.com/url?q=https://drive.google.com/open?id=1QevYA3EXyQiwpWisLB0Sb-fxFGMYLew9&amp;sa=D&amp;ust=1596157112844000&amp;usg=AFQjCNGLaLmcp27FZFQepiNQTMxikgiixA"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google.com/url?q=https://drive.google.com/open?id=1xQ1yI-2bKHIYepcrggDeOhzBdqmWb12y&amp;sa=D&amp;ust=1596157112845000&amp;usg=AFQjCNEZsylOJG97SslLo2ZziiUeRaxr9A"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google.com/url?q=https://drive.google.com/open?id=1xFo545NIwdrvCsTTnxl5FFstftIJ_T_W&amp;sa=D&amp;ust=1596157112845000&amp;usg=AFQjCNFl6my_d3_OSwuGmCUNBFDiqeoxrw"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drive.google.com/file/d/1PtM5j35JZBlnC-rhNNTJTaue_yLwx01o/view"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www.google.com/url?q=https://drive.google.com/open?id=1wAOpv2tvQKKriN3aBiWPrHuiwdt9_6CH&amp;sa=D&amp;ust=1596157112845000&amp;usg=AFQjCNFjgK638hfffuF7bw_ssAeAB4H76Q"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www.google.com/url?q=https://drive.google.com/open?id=1JtvBYS3BhmNOYn1xrdoZtPwySyH-ElHR&amp;sa=D&amp;ust=1596157112845000&amp;usg=AFQjCNEeezifQerWwts5HfGHYjyXk8rQ-w"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CSE 105 </a:t>
            </a:r>
            <a:br>
              <a:rPr lang="en-US"/>
            </a:br>
            <a:r>
              <a:rPr lang="en-US" sz="4400"/>
              <a:t>theory of computation</a:t>
            </a:r>
          </a:p>
        </p:txBody>
      </p:sp>
      <p:sp>
        <p:nvSpPr>
          <p:cNvPr id="3" name="Subtitle 2"/>
          <p:cNvSpPr>
            <a:spLocks noGrp="1"/>
          </p:cNvSpPr>
          <p:nvPr>
            <p:ph type="subTitle" idx="1"/>
          </p:nvPr>
        </p:nvSpPr>
        <p:spPr>
          <a:xfrm>
            <a:off x="685802" y="2628901"/>
            <a:ext cx="7521575" cy="2234159"/>
          </a:xfrm>
        </p:spPr>
        <p:txBody>
          <a:bodyPr vert="horz" lIns="91440" tIns="45720" rIns="91440" bIns="45720" rtlCol="0" anchor="t">
            <a:normAutofit/>
          </a:bodyPr>
          <a:lstStyle/>
          <a:p>
            <a:endParaRPr lang="en-US"/>
          </a:p>
          <a:p>
            <a:endParaRPr lang="en-US"/>
          </a:p>
          <a:p>
            <a:endParaRPr lang="en-US"/>
          </a:p>
          <a:p>
            <a:endParaRPr lang="en-US"/>
          </a:p>
          <a:p>
            <a:r>
              <a:rPr lang="en-US"/>
              <a:t>Fall 2020 Week 5</a:t>
            </a:r>
            <a:endParaRPr lang="en-US">
              <a:cs typeface="Arial"/>
            </a:endParaRPr>
          </a:p>
        </p:txBody>
      </p:sp>
    </p:spTree>
    <p:extLst>
      <p:ext uri="{BB962C8B-B14F-4D97-AF65-F5344CB8AC3E}">
        <p14:creationId xmlns:p14="http://schemas.microsoft.com/office/powerpoint/2010/main" val="1882651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Context-free grammar	</a:t>
            </a:r>
            <a:r>
              <a:rPr lang="en-US" sz="1600" i="1" err="1">
                <a:solidFill>
                  <a:schemeClr val="accent6"/>
                </a:solidFill>
              </a:rPr>
              <a:t>Sipser</a:t>
            </a:r>
            <a:r>
              <a:rPr lang="en-US" sz="1600" i="1">
                <a:solidFill>
                  <a:schemeClr val="accent6"/>
                </a:solidFill>
              </a:rPr>
              <a:t> Def 2.2, page 102</a:t>
            </a:r>
          </a:p>
        </p:txBody>
      </p:sp>
      <p:sp>
        <p:nvSpPr>
          <p:cNvPr id="3" name="Content Placeholder 2"/>
          <p:cNvSpPr>
            <a:spLocks noGrp="1"/>
          </p:cNvSpPr>
          <p:nvPr>
            <p:ph idx="1"/>
          </p:nvPr>
        </p:nvSpPr>
        <p:spPr/>
        <p:txBody>
          <a:bodyPr>
            <a:normAutofit/>
          </a:bodyPr>
          <a:lstStyle/>
          <a:p>
            <a:pPr marL="0" indent="0">
              <a:buNone/>
            </a:pPr>
            <a:r>
              <a:rPr lang="en-US" sz="2000">
                <a:solidFill>
                  <a:schemeClr val="accent5"/>
                </a:solidFill>
              </a:rPr>
              <a:t>(V, </a:t>
            </a:r>
            <a:r>
              <a:rPr lang="en-US" sz="2000" err="1">
                <a:solidFill>
                  <a:schemeClr val="accent5"/>
                </a:solidFill>
              </a:rPr>
              <a:t>Σ</a:t>
            </a:r>
            <a:r>
              <a:rPr lang="en-US" sz="2000">
                <a:solidFill>
                  <a:schemeClr val="accent5"/>
                </a:solidFill>
              </a:rPr>
              <a:t>, R, S)</a:t>
            </a:r>
          </a:p>
          <a:p>
            <a:pPr marL="0" indent="0">
              <a:buNone/>
            </a:pPr>
            <a:r>
              <a:rPr lang="en-US" sz="2000" b="1">
                <a:solidFill>
                  <a:schemeClr val="tx2"/>
                </a:solidFill>
              </a:rPr>
              <a:t>Variables</a:t>
            </a:r>
            <a:r>
              <a:rPr lang="en-US" sz="2000"/>
              <a:t>: nonempty finite set of </a:t>
            </a:r>
            <a:r>
              <a:rPr lang="en-US" sz="2000">
                <a:solidFill>
                  <a:schemeClr val="accent1"/>
                </a:solidFill>
              </a:rPr>
              <a:t>(usually upper case) </a:t>
            </a:r>
            <a:r>
              <a:rPr lang="en-US" sz="2000"/>
              <a:t>variables </a:t>
            </a:r>
            <a:r>
              <a:rPr lang="en-US" sz="2000" b="1">
                <a:solidFill>
                  <a:schemeClr val="tx2"/>
                </a:solidFill>
              </a:rPr>
              <a:t>V</a:t>
            </a:r>
            <a:endParaRPr lang="en-US" sz="2000"/>
          </a:p>
          <a:p>
            <a:pPr marL="0" indent="0">
              <a:buNone/>
            </a:pPr>
            <a:endParaRPr lang="en-US" sz="2000" b="1"/>
          </a:p>
          <a:p>
            <a:pPr marL="0" indent="0">
              <a:buNone/>
            </a:pPr>
            <a:r>
              <a:rPr lang="en-US" sz="2000" b="1">
                <a:solidFill>
                  <a:schemeClr val="tx2"/>
                </a:solidFill>
              </a:rPr>
              <a:t>Terminals</a:t>
            </a:r>
            <a:r>
              <a:rPr lang="en-US" sz="2000"/>
              <a:t>: nonempty finite set of </a:t>
            </a:r>
            <a:r>
              <a:rPr lang="en-US" sz="2000">
                <a:solidFill>
                  <a:schemeClr val="accent1"/>
                </a:solidFill>
              </a:rPr>
              <a:t>alphabet </a:t>
            </a:r>
            <a:r>
              <a:rPr lang="en-US" sz="2000"/>
              <a:t>symbols </a:t>
            </a:r>
            <a:r>
              <a:rPr lang="en-US" sz="2000" b="1" err="1">
                <a:solidFill>
                  <a:srgbClr val="4128D2"/>
                </a:solidFill>
              </a:rPr>
              <a:t>Σ</a:t>
            </a:r>
            <a:endParaRPr lang="en-US" sz="2000" b="1">
              <a:solidFill>
                <a:srgbClr val="4128D2"/>
              </a:solidFill>
            </a:endParaRPr>
          </a:p>
          <a:p>
            <a:pPr marL="0" indent="0">
              <a:buNone/>
            </a:pPr>
            <a:endParaRPr lang="en-US" sz="2000"/>
          </a:p>
          <a:p>
            <a:pPr marL="0" indent="0">
              <a:buNone/>
            </a:pPr>
            <a:r>
              <a:rPr lang="en-US" sz="2000" b="1">
                <a:solidFill>
                  <a:schemeClr val="tx2"/>
                </a:solidFill>
              </a:rPr>
              <a:t>Rules/Productions</a:t>
            </a:r>
            <a:r>
              <a:rPr lang="en-US" sz="2000"/>
              <a:t>: finite set of allowed transformations  </a:t>
            </a:r>
            <a:r>
              <a:rPr lang="en-US" sz="2000" b="1">
                <a:solidFill>
                  <a:srgbClr val="4128D2"/>
                </a:solidFill>
              </a:rPr>
              <a:t>R</a:t>
            </a:r>
            <a:endParaRPr lang="en-US" sz="2000">
              <a:solidFill>
                <a:srgbClr val="4128D2"/>
              </a:solidFill>
            </a:endParaRPr>
          </a:p>
          <a:p>
            <a:pPr marL="0" indent="0">
              <a:buNone/>
            </a:pPr>
            <a:endParaRPr lang="en-US" sz="2000" b="1"/>
          </a:p>
          <a:p>
            <a:pPr marL="0" indent="0">
              <a:buNone/>
            </a:pPr>
            <a:r>
              <a:rPr lang="en-US" sz="2000" b="1">
                <a:solidFill>
                  <a:schemeClr val="tx2"/>
                </a:solidFill>
              </a:rPr>
              <a:t>Start variable</a:t>
            </a:r>
            <a:r>
              <a:rPr lang="en-US" sz="2000"/>
              <a:t>: origination of each derivation </a:t>
            </a:r>
            <a:r>
              <a:rPr lang="en-US" sz="2000" b="1">
                <a:solidFill>
                  <a:srgbClr val="4128D2"/>
                </a:solidFill>
              </a:rPr>
              <a:t>S</a:t>
            </a:r>
            <a:endParaRPr lang="en-US" sz="2000">
              <a:solidFill>
                <a:srgbClr val="4128D2"/>
              </a:solidFill>
            </a:endParaRPr>
          </a:p>
          <a:p>
            <a:pPr marL="0" indent="0">
              <a:buNone/>
            </a:pPr>
            <a:endParaRPr lang="en-US" sz="2000" b="1"/>
          </a:p>
        </p:txBody>
      </p:sp>
      <p:pic>
        <p:nvPicPr>
          <p:cNvPr id="4" name="Picture 3"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011" y="2368499"/>
            <a:ext cx="1003300" cy="215900"/>
          </a:xfrm>
          <a:prstGeom prst="rect">
            <a:avLst/>
          </a:prstGeom>
        </p:spPr>
      </p:pic>
      <p:pic>
        <p:nvPicPr>
          <p:cNvPr id="6" name="Picture 5" descr="latex-imag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755" y="3401815"/>
            <a:ext cx="3924300" cy="266700"/>
          </a:xfrm>
          <a:prstGeom prst="rect">
            <a:avLst/>
          </a:prstGeom>
        </p:spPr>
      </p:pic>
    </p:spTree>
    <p:extLst>
      <p:ext uri="{BB962C8B-B14F-4D97-AF65-F5344CB8AC3E}">
        <p14:creationId xmlns:p14="http://schemas.microsoft.com/office/powerpoint/2010/main" val="1077785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768206" y="1834724"/>
            <a:ext cx="1160147" cy="611575"/>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6" name="Oval Callout 5"/>
          <p:cNvSpPr/>
          <p:nvPr/>
        </p:nvSpPr>
        <p:spPr>
          <a:xfrm>
            <a:off x="2978757" y="3199006"/>
            <a:ext cx="4044838" cy="1521096"/>
          </a:xfrm>
          <a:prstGeom prst="wedgeEllipseCallout">
            <a:avLst>
              <a:gd name="adj1" fmla="val -1834"/>
              <a:gd name="adj2" fmla="val -87272"/>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solidFill>
              </a:rPr>
              <a:t>Notation: </a:t>
            </a:r>
          </a:p>
          <a:p>
            <a:pPr algn="ctr"/>
            <a:endParaRPr lang="en-US">
              <a:solidFill>
                <a:schemeClr val="tx2"/>
              </a:solidFill>
            </a:endParaRPr>
          </a:p>
          <a:p>
            <a:pPr algn="ctr"/>
            <a:r>
              <a:rPr lang="en-US">
                <a:solidFill>
                  <a:schemeClr val="tx2"/>
                </a:solidFill>
              </a:rPr>
              <a:t>Terminology: sequence of rule applications is </a:t>
            </a:r>
            <a:r>
              <a:rPr lang="en-US" b="1">
                <a:solidFill>
                  <a:schemeClr val="tx2"/>
                </a:solidFill>
              </a:rPr>
              <a:t>derivation</a:t>
            </a:r>
            <a:endParaRPr lang="en-US">
              <a:solidFill>
                <a:schemeClr val="tx2"/>
              </a:solidFill>
            </a:endParaRPr>
          </a:p>
        </p:txBody>
      </p:sp>
      <p:sp>
        <p:nvSpPr>
          <p:cNvPr id="3" name="Content Placeholder 2"/>
          <p:cNvSpPr>
            <a:spLocks noGrp="1"/>
          </p:cNvSpPr>
          <p:nvPr>
            <p:ph idx="1"/>
          </p:nvPr>
        </p:nvSpPr>
        <p:spPr/>
        <p:txBody>
          <a:bodyPr>
            <a:normAutofit/>
          </a:bodyPr>
          <a:lstStyle/>
          <a:p>
            <a:pPr marL="0" indent="0">
              <a:buNone/>
            </a:pPr>
            <a:r>
              <a:rPr lang="en-US" sz="2000"/>
              <a:t>The </a:t>
            </a:r>
            <a:r>
              <a:rPr lang="en-US" sz="2000" b="1">
                <a:solidFill>
                  <a:schemeClr val="tx2"/>
                </a:solidFill>
              </a:rPr>
              <a:t>language</a:t>
            </a:r>
            <a:r>
              <a:rPr lang="en-US" sz="2000" b="1"/>
              <a:t> </a:t>
            </a:r>
            <a:r>
              <a:rPr lang="en-US" sz="2000" b="1">
                <a:solidFill>
                  <a:srgbClr val="4128D2"/>
                </a:solidFill>
              </a:rPr>
              <a:t>generated by a CFG </a:t>
            </a:r>
            <a:r>
              <a:rPr lang="en-US" sz="2000"/>
              <a:t>(V, Σ, R, S) is</a:t>
            </a:r>
          </a:p>
          <a:p>
            <a:pPr marL="0" indent="0">
              <a:buNone/>
            </a:pPr>
            <a:endParaRPr lang="en-US" sz="2000"/>
          </a:p>
          <a:p>
            <a:pPr marL="0" indent="0" algn="ctr">
              <a:buNone/>
            </a:pPr>
            <a:r>
              <a:rPr lang="en-US" sz="2000">
                <a:solidFill>
                  <a:srgbClr val="292934"/>
                </a:solidFill>
              </a:rPr>
              <a:t>{ w in Σ</a:t>
            </a:r>
            <a:r>
              <a:rPr lang="en-US" sz="2000" baseline="30000">
                <a:solidFill>
                  <a:srgbClr val="292934"/>
                </a:solidFill>
              </a:rPr>
              <a:t>* </a:t>
            </a:r>
            <a:r>
              <a:rPr lang="en-US" sz="2000">
                <a:solidFill>
                  <a:srgbClr val="292934"/>
                </a:solidFill>
              </a:rPr>
              <a:t>| starting with the Start variable and applying sequence of rules, can derive w on RHS}</a:t>
            </a:r>
          </a:p>
        </p:txBody>
      </p:sp>
      <p:sp>
        <p:nvSpPr>
          <p:cNvPr id="2" name="Title 1"/>
          <p:cNvSpPr>
            <a:spLocks noGrp="1"/>
          </p:cNvSpPr>
          <p:nvPr>
            <p:ph type="title"/>
          </p:nvPr>
        </p:nvSpPr>
        <p:spPr/>
        <p:txBody>
          <a:bodyPr/>
          <a:lstStyle/>
          <a:p>
            <a:r>
              <a:rPr lang="en-US"/>
              <a:t>Context-free language	</a:t>
            </a:r>
            <a:r>
              <a:rPr lang="en-US" sz="1600" i="1">
                <a:solidFill>
                  <a:srgbClr val="79463D"/>
                </a:solidFill>
              </a:rPr>
              <a:t>Sipser p. 104</a:t>
            </a:r>
          </a:p>
        </p:txBody>
      </p:sp>
      <p:pic>
        <p:nvPicPr>
          <p:cNvPr id="4" name="Picture 3"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9605" y="3559679"/>
            <a:ext cx="1143000" cy="203200"/>
          </a:xfrm>
          <a:prstGeom prst="rect">
            <a:avLst/>
          </a:prstGeom>
        </p:spPr>
      </p:pic>
      <p:sp>
        <p:nvSpPr>
          <p:cNvPr id="5" name="Rectangle 4"/>
          <p:cNvSpPr/>
          <p:nvPr/>
        </p:nvSpPr>
        <p:spPr>
          <a:xfrm>
            <a:off x="324857" y="2850525"/>
            <a:ext cx="2141107" cy="2126817"/>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solidFill>
              </a:rPr>
              <a:t>If G = (V, </a:t>
            </a:r>
            <a:r>
              <a:rPr lang="en-US" err="1">
                <a:solidFill>
                  <a:schemeClr val="tx2"/>
                </a:solidFill>
              </a:rPr>
              <a:t>Σ</a:t>
            </a:r>
            <a:r>
              <a:rPr lang="en-US">
                <a:solidFill>
                  <a:schemeClr val="tx2"/>
                </a:solidFill>
              </a:rPr>
              <a:t>, R, S)</a:t>
            </a:r>
          </a:p>
          <a:p>
            <a:pPr algn="ctr"/>
            <a:r>
              <a:rPr lang="en-US">
                <a:solidFill>
                  <a:schemeClr val="tx2"/>
                </a:solidFill>
              </a:rPr>
              <a:t>the language generated by G is denoted L(G).</a:t>
            </a:r>
          </a:p>
        </p:txBody>
      </p:sp>
    </p:spTree>
    <p:extLst>
      <p:ext uri="{BB962C8B-B14F-4D97-AF65-F5344CB8AC3E}">
        <p14:creationId xmlns:p14="http://schemas.microsoft.com/office/powerpoint/2010/main" val="1828789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(058)</a:t>
            </a:r>
          </a:p>
        </p:txBody>
      </p:sp>
      <p:sp>
        <p:nvSpPr>
          <p:cNvPr id="3" name="TextBox 2">
            <a:extLst>
              <a:ext uri="{FF2B5EF4-FFF2-40B4-BE49-F238E27FC236}">
                <a16:creationId xmlns:a16="http://schemas.microsoft.com/office/drawing/2014/main" id="{73D95289-F4A0-7F44-A618-CD829FE47B12}"/>
              </a:ext>
            </a:extLst>
          </p:cNvPr>
          <p:cNvSpPr txBox="1"/>
          <p:nvPr/>
        </p:nvSpPr>
        <p:spPr>
          <a:xfrm>
            <a:off x="4855853" y="1404137"/>
            <a:ext cx="4077435" cy="646331"/>
          </a:xfrm>
          <a:prstGeom prst="rect">
            <a:avLst/>
          </a:prstGeom>
          <a:noFill/>
        </p:spPr>
        <p:txBody>
          <a:bodyPr wrap="square" rtlCol="0" anchor="t">
            <a:spAutoFit/>
          </a:bodyPr>
          <a:lstStyle/>
          <a:p>
            <a:r>
              <a:rPr lang="en-US"/>
              <a:t>Single line in arrow. </a:t>
            </a:r>
            <a:r>
              <a:rPr lang="en-US">
                <a:solidFill>
                  <a:srgbClr val="0432FF"/>
                </a:solidFill>
              </a:rPr>
              <a:t>This is where we define a rule. </a:t>
            </a:r>
          </a:p>
        </p:txBody>
      </p:sp>
      <p:pic>
        <p:nvPicPr>
          <p:cNvPr id="7" name="Picture 6" descr="latex-image-1.png">
            <a:extLst>
              <a:ext uri="{FF2B5EF4-FFF2-40B4-BE49-F238E27FC236}">
                <a16:creationId xmlns:a16="http://schemas.microsoft.com/office/drawing/2014/main" id="{23E9A6EC-F4D6-CB41-8BF5-0AE317CB1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92" y="1455453"/>
            <a:ext cx="3924300" cy="266700"/>
          </a:xfrm>
          <a:prstGeom prst="rect">
            <a:avLst/>
          </a:prstGeom>
        </p:spPr>
      </p:pic>
      <p:sp>
        <p:nvSpPr>
          <p:cNvPr id="4" name="TextBox 3">
            <a:extLst>
              <a:ext uri="{FF2B5EF4-FFF2-40B4-BE49-F238E27FC236}">
                <a16:creationId xmlns:a16="http://schemas.microsoft.com/office/drawing/2014/main" id="{7078E4BB-B0A5-C740-8E96-7B951B20EA2D}"/>
              </a:ext>
            </a:extLst>
          </p:cNvPr>
          <p:cNvSpPr txBox="1"/>
          <p:nvPr/>
        </p:nvSpPr>
        <p:spPr>
          <a:xfrm>
            <a:off x="2123191" y="1944782"/>
            <a:ext cx="7007111" cy="369332"/>
          </a:xfrm>
          <a:prstGeom prst="rect">
            <a:avLst/>
          </a:prstGeom>
          <a:noFill/>
        </p:spPr>
        <p:txBody>
          <a:bodyPr wrap="none" rtlCol="0" anchor="t">
            <a:spAutoFit/>
          </a:bodyPr>
          <a:lstStyle/>
          <a:p>
            <a:r>
              <a:rPr lang="en-US"/>
              <a:t>Double line in arrow. </a:t>
            </a:r>
            <a:r>
              <a:rPr lang="en-US">
                <a:solidFill>
                  <a:srgbClr val="292934"/>
                </a:solidFill>
              </a:rPr>
              <a:t>One step in derivation. </a:t>
            </a:r>
            <a:r>
              <a:rPr lang="en-US">
                <a:solidFill>
                  <a:srgbClr val="0432FF"/>
                </a:solidFill>
              </a:rPr>
              <a:t>When we use the rule.</a:t>
            </a:r>
          </a:p>
        </p:txBody>
      </p:sp>
      <p:sp>
        <p:nvSpPr>
          <p:cNvPr id="8" name="TextBox 7">
            <a:extLst>
              <a:ext uri="{FF2B5EF4-FFF2-40B4-BE49-F238E27FC236}">
                <a16:creationId xmlns:a16="http://schemas.microsoft.com/office/drawing/2014/main" id="{65D3ABCB-F22F-904E-8832-DDDEC4536CE7}"/>
              </a:ext>
            </a:extLst>
          </p:cNvPr>
          <p:cNvSpPr txBox="1"/>
          <p:nvPr/>
        </p:nvSpPr>
        <p:spPr>
          <a:xfrm>
            <a:off x="425977" y="2745253"/>
            <a:ext cx="8080174" cy="1477328"/>
          </a:xfrm>
          <a:prstGeom prst="rect">
            <a:avLst/>
          </a:prstGeom>
          <a:noFill/>
        </p:spPr>
        <p:txBody>
          <a:bodyPr wrap="square" rtlCol="0" anchor="t">
            <a:spAutoFit/>
          </a:bodyPr>
          <a:lstStyle/>
          <a:p>
            <a:pPr marL="285750" indent="-285750">
              <a:buFont typeface="Arial" panose="020B0604020202020204" pitchFamily="34" charset="0"/>
              <a:buChar char="•"/>
            </a:pPr>
            <a:r>
              <a:rPr lang="en-US"/>
              <a:t>At each step in the </a:t>
            </a:r>
            <a:r>
              <a:rPr lang="en-US" i="1"/>
              <a:t>derivation</a:t>
            </a:r>
            <a:r>
              <a:rPr lang="en-US">
                <a:solidFill>
                  <a:schemeClr val="tx2"/>
                </a:solidFill>
              </a:rPr>
              <a:t> </a:t>
            </a:r>
            <a:r>
              <a:rPr lang="en-US">
                <a:solidFill>
                  <a:srgbClr val="002060"/>
                </a:solidFill>
              </a:rPr>
              <a:t>(sequence of rule applications), </a:t>
            </a:r>
            <a:r>
              <a:rPr lang="en-US"/>
              <a:t>choose one variable in our current intermediate string. </a:t>
            </a:r>
          </a:p>
          <a:p>
            <a:pPr marL="285750" indent="-285750">
              <a:buFont typeface="Arial" panose="020B0604020202020204" pitchFamily="34" charset="0"/>
              <a:buChar char="•"/>
            </a:pPr>
            <a:r>
              <a:rPr lang="en-US"/>
              <a:t>Take one instance of one variable, pick a rule that has that variable on its left-hand side, and replace that instance of variable with the right-hand side of the rule.</a:t>
            </a:r>
          </a:p>
        </p:txBody>
      </p:sp>
      <p:sp>
        <p:nvSpPr>
          <p:cNvPr id="5" name="TextBox 4">
            <a:extLst>
              <a:ext uri="{FF2B5EF4-FFF2-40B4-BE49-F238E27FC236}">
                <a16:creationId xmlns:a16="http://schemas.microsoft.com/office/drawing/2014/main" id="{D80B6FCD-97F1-4367-8AC5-812D7846DE88}"/>
              </a:ext>
            </a:extLst>
          </p:cNvPr>
          <p:cNvSpPr txBox="1"/>
          <p:nvPr/>
        </p:nvSpPr>
        <p:spPr>
          <a:xfrm>
            <a:off x="457200" y="194920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A==&gt; u</a:t>
            </a:r>
          </a:p>
        </p:txBody>
      </p:sp>
    </p:spTree>
    <p:extLst>
      <p:ext uri="{BB962C8B-B14F-4D97-AF65-F5344CB8AC3E}">
        <p14:creationId xmlns:p14="http://schemas.microsoft.com/office/powerpoint/2010/main" val="2612153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a:hlinkClick r:id="rId2"/>
              </a:rPr>
              <a:t>059.CSE105.CFGExample2.mp4</a:t>
            </a:r>
            <a:endParaRPr lang="en-US" sz="3000"/>
          </a:p>
        </p:txBody>
      </p:sp>
      <p:sp>
        <p:nvSpPr>
          <p:cNvPr id="3" name="Rectangle 2">
            <a:extLst>
              <a:ext uri="{FF2B5EF4-FFF2-40B4-BE49-F238E27FC236}">
                <a16:creationId xmlns:a16="http://schemas.microsoft.com/office/drawing/2014/main" id="{651F2488-72D4-9F47-909A-EA48FE6DD219}"/>
              </a:ext>
            </a:extLst>
          </p:cNvPr>
          <p:cNvSpPr/>
          <p:nvPr/>
        </p:nvSpPr>
        <p:spPr>
          <a:xfrm>
            <a:off x="457199" y="2266651"/>
            <a:ext cx="8229599" cy="830997"/>
          </a:xfrm>
          <a:prstGeom prst="rect">
            <a:avLst/>
          </a:prstGeom>
        </p:spPr>
        <p:txBody>
          <a:bodyPr wrap="square">
            <a:spAutoFit/>
          </a:bodyPr>
          <a:lstStyle/>
          <a:p>
            <a:r>
              <a:rPr lang="en-US" sz="2400"/>
              <a:t>The </a:t>
            </a:r>
            <a:r>
              <a:rPr lang="en-US" sz="2400" b="1">
                <a:solidFill>
                  <a:srgbClr val="FF453A"/>
                </a:solidFill>
              </a:rPr>
              <a:t>language</a:t>
            </a:r>
            <a:r>
              <a:rPr lang="en-US" sz="2400"/>
              <a:t> of a grammar is the </a:t>
            </a:r>
            <a:r>
              <a:rPr lang="en-US" sz="2400">
                <a:highlight>
                  <a:srgbClr val="FFFF00"/>
                </a:highlight>
              </a:rPr>
              <a:t>set of strings</a:t>
            </a:r>
            <a:r>
              <a:rPr lang="en-US" sz="2400"/>
              <a:t> it generates.</a:t>
            </a:r>
          </a:p>
        </p:txBody>
      </p:sp>
      <p:sp>
        <p:nvSpPr>
          <p:cNvPr id="4" name="Rectangle 3">
            <a:extLst>
              <a:ext uri="{FF2B5EF4-FFF2-40B4-BE49-F238E27FC236}">
                <a16:creationId xmlns:a16="http://schemas.microsoft.com/office/drawing/2014/main" id="{AF7F7C95-DDAF-1D4D-BF1F-0E21DC99137B}"/>
              </a:ext>
            </a:extLst>
          </p:cNvPr>
          <p:cNvSpPr/>
          <p:nvPr/>
        </p:nvSpPr>
        <p:spPr>
          <a:xfrm>
            <a:off x="457200" y="1258357"/>
            <a:ext cx="6568068" cy="369332"/>
          </a:xfrm>
          <a:prstGeom prst="rect">
            <a:avLst/>
          </a:prstGeom>
        </p:spPr>
        <p:txBody>
          <a:bodyPr wrap="square">
            <a:spAutoFit/>
          </a:bodyPr>
          <a:lstStyle/>
          <a:p>
            <a:r>
              <a:rPr lang="en-US" i="1">
                <a:cs typeface="Arial"/>
              </a:rPr>
              <a:t>Remember:</a:t>
            </a:r>
          </a:p>
        </p:txBody>
      </p:sp>
    </p:spTree>
    <p:extLst>
      <p:ext uri="{BB962C8B-B14F-4D97-AF65-F5344CB8AC3E}">
        <p14:creationId xmlns:p14="http://schemas.microsoft.com/office/powerpoint/2010/main" val="420991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Context-free language	</a:t>
            </a:r>
            <a:r>
              <a:rPr lang="en-US" sz="1600" i="1" err="1">
                <a:solidFill>
                  <a:srgbClr val="79463D"/>
                </a:solidFill>
              </a:rPr>
              <a:t>Sipser</a:t>
            </a:r>
            <a:r>
              <a:rPr lang="en-US" sz="1600" i="1">
                <a:solidFill>
                  <a:srgbClr val="79463D"/>
                </a:solidFill>
              </a:rPr>
              <a:t> p. 104</a:t>
            </a:r>
          </a:p>
        </p:txBody>
      </p:sp>
      <p:sp>
        <p:nvSpPr>
          <p:cNvPr id="3" name="Content Placeholder 2"/>
          <p:cNvSpPr>
            <a:spLocks noGrp="1"/>
          </p:cNvSpPr>
          <p:nvPr>
            <p:ph idx="1"/>
          </p:nvPr>
        </p:nvSpPr>
        <p:spPr/>
        <p:txBody>
          <a:bodyPr>
            <a:normAutofit lnSpcReduction="10000"/>
          </a:bodyPr>
          <a:lstStyle/>
          <a:p>
            <a:pPr marL="0" indent="0">
              <a:buNone/>
            </a:pPr>
            <a:r>
              <a:rPr lang="en-US" sz="2000">
                <a:solidFill>
                  <a:srgbClr val="292934"/>
                </a:solidFill>
              </a:rPr>
              <a:t>What is the language of the CFG </a:t>
            </a:r>
            <a:r>
              <a:rPr lang="en-US" sz="2000"/>
              <a:t>({S}, {0,1}, R, S) with rules </a:t>
            </a:r>
          </a:p>
          <a:p>
            <a:pPr marL="0" indent="0" algn="ctr">
              <a:buNone/>
            </a:pPr>
            <a:r>
              <a:rPr lang="en-US" sz="2000">
                <a:sym typeface="Wingdings"/>
              </a:rPr>
              <a:t>S  0S</a:t>
            </a:r>
          </a:p>
          <a:p>
            <a:pPr marL="0" indent="0" algn="ctr">
              <a:buNone/>
            </a:pPr>
            <a:r>
              <a:rPr lang="en-US" sz="2000">
                <a:sym typeface="Wingdings"/>
              </a:rPr>
              <a:t>S  1S</a:t>
            </a:r>
          </a:p>
          <a:p>
            <a:pPr marL="0" indent="0" algn="ctr">
              <a:buNone/>
            </a:pPr>
            <a:r>
              <a:rPr lang="en-US" sz="2000">
                <a:sym typeface="Wingdings"/>
              </a:rPr>
              <a:t>S  </a:t>
            </a:r>
            <a:r>
              <a:rPr lang="en-US" sz="2000" err="1">
                <a:sym typeface="Wingdings"/>
              </a:rPr>
              <a:t>ε</a:t>
            </a:r>
            <a:endParaRPr lang="en-US" sz="2000">
              <a:sym typeface="Wingdings"/>
            </a:endParaRPr>
          </a:p>
          <a:p>
            <a:pPr marL="0" indent="0">
              <a:buNone/>
            </a:pPr>
            <a:endParaRPr lang="en-US" sz="2000">
              <a:sym typeface="Wingdings"/>
            </a:endParaRPr>
          </a:p>
          <a:p>
            <a:pPr marL="457200" indent="-457200">
              <a:buAutoNum type="alphaUcPeriod"/>
            </a:pPr>
            <a:r>
              <a:rPr lang="en-US" sz="2000">
                <a:sym typeface="Wingdings"/>
              </a:rPr>
              <a:t>L(0*1*)</a:t>
            </a:r>
          </a:p>
          <a:p>
            <a:pPr marL="457200" indent="-457200">
              <a:buAutoNum type="alphaUcPeriod"/>
            </a:pPr>
            <a:r>
              <a:rPr lang="en-US" sz="2000">
                <a:sym typeface="Wingdings"/>
              </a:rPr>
              <a:t>L(0* U 1*)</a:t>
            </a:r>
          </a:p>
          <a:p>
            <a:pPr marL="457200" indent="-457200">
              <a:buAutoNum type="alphaUcPeriod"/>
            </a:pPr>
            <a:r>
              <a:rPr lang="en-US" sz="2000">
                <a:sym typeface="Wingdings"/>
              </a:rPr>
              <a:t>L( (0 U 1)*)</a:t>
            </a:r>
          </a:p>
          <a:p>
            <a:pPr marL="457200" indent="-457200">
              <a:buAutoNum type="alphaUcPeriod"/>
            </a:pPr>
            <a:r>
              <a:rPr lang="en-US" sz="2000">
                <a:sym typeface="Wingdings"/>
              </a:rPr>
              <a:t>L ( (0*1*)* )</a:t>
            </a:r>
          </a:p>
          <a:p>
            <a:pPr marL="457200" indent="-457200">
              <a:buAutoNum type="alphaUcPeriod"/>
            </a:pPr>
            <a:r>
              <a:rPr lang="en-US" sz="2000">
                <a:sym typeface="Wingdings"/>
              </a:rPr>
              <a:t>I don't know.</a:t>
            </a:r>
          </a:p>
          <a:p>
            <a:pPr marL="0" indent="0">
              <a:buNone/>
            </a:pPr>
            <a:endParaRPr lang="en-US" sz="2000">
              <a:solidFill>
                <a:srgbClr val="292934"/>
              </a:solidFill>
            </a:endParaRPr>
          </a:p>
        </p:txBody>
      </p:sp>
      <p:sp>
        <p:nvSpPr>
          <p:cNvPr id="4" name="Cloud Callout 3"/>
          <p:cNvSpPr/>
          <p:nvPr/>
        </p:nvSpPr>
        <p:spPr>
          <a:xfrm>
            <a:off x="5910481" y="1866087"/>
            <a:ext cx="2978757" cy="862477"/>
          </a:xfrm>
          <a:prstGeom prst="cloudCallout">
            <a:avLst>
              <a:gd name="adj1" fmla="val -65570"/>
              <a:gd name="adj2" fmla="val -24773"/>
            </a:avLst>
          </a:prstGeom>
          <a:solidFill>
            <a:srgbClr val="FCEFC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4128D2"/>
                </a:solidFill>
              </a:rPr>
              <a:t>S </a:t>
            </a:r>
            <a:r>
              <a:rPr lang="en-US">
                <a:solidFill>
                  <a:srgbClr val="4128D2"/>
                </a:solidFill>
                <a:sym typeface="Wingdings"/>
              </a:rPr>
              <a:t> 0S | 1S | ε</a:t>
            </a:r>
            <a:endParaRPr lang="en-US">
              <a:solidFill>
                <a:srgbClr val="4128D2"/>
              </a:solidFill>
            </a:endParaRPr>
          </a:p>
        </p:txBody>
      </p:sp>
    </p:spTree>
    <p:extLst>
      <p:ext uri="{BB962C8B-B14F-4D97-AF65-F5344CB8AC3E}">
        <p14:creationId xmlns:p14="http://schemas.microsoft.com/office/powerpoint/2010/main" val="2576602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C3B05DE6-C9E0-7C49-AAFF-D9262AE20123}"/>
              </a:ext>
            </a:extLst>
          </p:cNvPr>
          <p:cNvPicPr>
            <a:picLocks noChangeAspect="1"/>
          </p:cNvPicPr>
          <p:nvPr/>
        </p:nvPicPr>
        <p:blipFill rotWithShape="1">
          <a:blip r:embed="rId3">
            <a:extLst>
              <a:ext uri="{28A0092B-C50C-407E-A947-70E740481C1C}">
                <a14:useLocalDpi xmlns:a14="http://schemas.microsoft.com/office/drawing/2010/main" val="0"/>
              </a:ext>
            </a:extLst>
          </a:blip>
          <a:srcRect l="425" b="731"/>
          <a:stretch/>
        </p:blipFill>
        <p:spPr>
          <a:xfrm>
            <a:off x="150594" y="357808"/>
            <a:ext cx="8842811" cy="4711149"/>
          </a:xfrm>
          <a:prstGeom prst="rect">
            <a:avLst/>
          </a:prstGeom>
        </p:spPr>
      </p:pic>
    </p:spTree>
    <p:extLst>
      <p:ext uri="{BB962C8B-B14F-4D97-AF65-F5344CB8AC3E}">
        <p14:creationId xmlns:p14="http://schemas.microsoft.com/office/powerpoint/2010/main" val="1893516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(059)</a:t>
            </a:r>
          </a:p>
        </p:txBody>
      </p:sp>
      <p:sp>
        <p:nvSpPr>
          <p:cNvPr id="3" name="TextBox 2">
            <a:extLst>
              <a:ext uri="{FF2B5EF4-FFF2-40B4-BE49-F238E27FC236}">
                <a16:creationId xmlns:a16="http://schemas.microsoft.com/office/drawing/2014/main" id="{1265219A-E3C2-7D4F-A2FB-1C794521960B}"/>
              </a:ext>
            </a:extLst>
          </p:cNvPr>
          <p:cNvSpPr txBox="1"/>
          <p:nvPr/>
        </p:nvSpPr>
        <p:spPr>
          <a:xfrm>
            <a:off x="457200" y="1739591"/>
            <a:ext cx="7872399" cy="1569660"/>
          </a:xfrm>
          <a:prstGeom prst="rect">
            <a:avLst/>
          </a:prstGeom>
          <a:noFill/>
        </p:spPr>
        <p:txBody>
          <a:bodyPr wrap="square" rtlCol="0">
            <a:spAutoFit/>
          </a:bodyPr>
          <a:lstStyle/>
          <a:p>
            <a:r>
              <a:rPr lang="en-US" sz="2400"/>
              <a:t>In this example, we built a string from left to right using rules and replaced S with the empty string in the end. We got a derivation for every possible string over the symbol 0 and 1.   </a:t>
            </a:r>
          </a:p>
        </p:txBody>
      </p:sp>
    </p:spTree>
    <p:extLst>
      <p:ext uri="{BB962C8B-B14F-4D97-AF65-F5344CB8AC3E}">
        <p14:creationId xmlns:p14="http://schemas.microsoft.com/office/powerpoint/2010/main" val="3456013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a:hlinkClick r:id="rId2"/>
              </a:rPr>
              <a:t>060.CSE105.CFGExample3.mp4</a:t>
            </a:r>
            <a:endParaRPr lang="en-US" sz="3000"/>
          </a:p>
        </p:txBody>
      </p:sp>
      <p:sp>
        <p:nvSpPr>
          <p:cNvPr id="3" name="Content Placeholder 2">
            <a:extLst>
              <a:ext uri="{FF2B5EF4-FFF2-40B4-BE49-F238E27FC236}">
                <a16:creationId xmlns:a16="http://schemas.microsoft.com/office/drawing/2014/main" id="{1B70E47B-4EDE-3449-A16E-8CC0B6CF1BAA}"/>
              </a:ext>
            </a:extLst>
          </p:cNvPr>
          <p:cNvSpPr>
            <a:spLocks noGrp="1"/>
          </p:cNvSpPr>
          <p:nvPr>
            <p:ph idx="1"/>
          </p:nvPr>
        </p:nvSpPr>
        <p:spPr>
          <a:xfrm>
            <a:off x="457200" y="1200150"/>
            <a:ext cx="8229600" cy="3543300"/>
          </a:xfrm>
        </p:spPr>
        <p:txBody>
          <a:bodyPr>
            <a:normAutofit/>
          </a:bodyPr>
          <a:lstStyle/>
          <a:p>
            <a:pPr marL="0" indent="0">
              <a:buNone/>
            </a:pPr>
            <a:r>
              <a:rPr lang="en-US" sz="1800" i="1">
                <a:cs typeface="Arial"/>
              </a:rPr>
              <a:t>Prior definitions to remember before watching this video:</a:t>
            </a:r>
          </a:p>
          <a:p>
            <a:pPr marL="0" indent="0">
              <a:buNone/>
            </a:pPr>
            <a:endParaRPr lang="en-US" sz="2000">
              <a:solidFill>
                <a:srgbClr val="292934"/>
              </a:solidFill>
            </a:endParaRPr>
          </a:p>
          <a:p>
            <a:pPr marL="0" indent="0">
              <a:buNone/>
            </a:pPr>
            <a:r>
              <a:rPr lang="en-US" sz="2000">
                <a:solidFill>
                  <a:srgbClr val="292934"/>
                </a:solidFill>
              </a:rPr>
              <a:t>CFG </a:t>
            </a:r>
            <a:r>
              <a:rPr lang="en-US" sz="2000"/>
              <a:t>({S}, {0,1}, R, S) with rules </a:t>
            </a:r>
          </a:p>
          <a:p>
            <a:pPr marL="0" indent="0" algn="ctr">
              <a:buNone/>
            </a:pPr>
            <a:r>
              <a:rPr lang="en-US" sz="2000">
                <a:sym typeface="Wingdings"/>
              </a:rPr>
              <a:t>S  0S</a:t>
            </a:r>
          </a:p>
          <a:p>
            <a:pPr marL="0" indent="0" algn="ctr">
              <a:buNone/>
            </a:pPr>
            <a:r>
              <a:rPr lang="en-US" sz="2000">
                <a:sym typeface="Wingdings"/>
              </a:rPr>
              <a:t>S  1S</a:t>
            </a:r>
          </a:p>
          <a:p>
            <a:pPr marL="0" indent="0" algn="ctr">
              <a:buNone/>
            </a:pPr>
            <a:r>
              <a:rPr lang="en-US" sz="2000">
                <a:sym typeface="Wingdings"/>
              </a:rPr>
              <a:t>S  </a:t>
            </a:r>
            <a:r>
              <a:rPr lang="en-US" sz="2000" err="1">
                <a:sym typeface="Wingdings"/>
              </a:rPr>
              <a:t>ε</a:t>
            </a:r>
            <a:endParaRPr lang="en-US" sz="2000">
              <a:sym typeface="Wingdings"/>
            </a:endParaRPr>
          </a:p>
          <a:p>
            <a:pPr marL="0" indent="0">
              <a:buNone/>
            </a:pPr>
            <a:endParaRPr lang="en-US" sz="2000">
              <a:sym typeface="Wingdings"/>
            </a:endParaRPr>
          </a:p>
        </p:txBody>
      </p:sp>
      <p:sp>
        <p:nvSpPr>
          <p:cNvPr id="4" name="Cloud Callout 3">
            <a:extLst>
              <a:ext uri="{FF2B5EF4-FFF2-40B4-BE49-F238E27FC236}">
                <a16:creationId xmlns:a16="http://schemas.microsoft.com/office/drawing/2014/main" id="{F739008A-F043-284F-B8A6-520E82C23A53}"/>
              </a:ext>
            </a:extLst>
          </p:cNvPr>
          <p:cNvSpPr/>
          <p:nvPr/>
        </p:nvSpPr>
        <p:spPr>
          <a:xfrm>
            <a:off x="5708043" y="2116392"/>
            <a:ext cx="2978757" cy="1910782"/>
          </a:xfrm>
          <a:prstGeom prst="cloudCallout">
            <a:avLst>
              <a:gd name="adj1" fmla="val -65570"/>
              <a:gd name="adj2" fmla="val -24773"/>
            </a:avLst>
          </a:prstGeom>
          <a:solidFill>
            <a:srgbClr val="FCEFC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4128D2"/>
                </a:solidFill>
              </a:rPr>
              <a:t>S </a:t>
            </a:r>
            <a:r>
              <a:rPr lang="en-US">
                <a:solidFill>
                  <a:srgbClr val="4128D2"/>
                </a:solidFill>
                <a:sym typeface="Wingdings"/>
              </a:rPr>
              <a:t> 0S | 1S | </a:t>
            </a:r>
            <a:r>
              <a:rPr lang="en-US" err="1">
                <a:solidFill>
                  <a:srgbClr val="4128D2"/>
                </a:solidFill>
                <a:sym typeface="Wingdings"/>
              </a:rPr>
              <a:t>ε</a:t>
            </a:r>
            <a:endParaRPr lang="en-US">
              <a:solidFill>
                <a:srgbClr val="4128D2"/>
              </a:solidFill>
              <a:sym typeface="Wingdings"/>
            </a:endParaRPr>
          </a:p>
          <a:p>
            <a:pPr algn="ctr"/>
            <a:endParaRPr lang="en-US" sz="1400">
              <a:solidFill>
                <a:srgbClr val="C00000"/>
              </a:solidFill>
              <a:sym typeface="Wingdings"/>
            </a:endParaRPr>
          </a:p>
          <a:p>
            <a:pPr algn="ctr"/>
            <a:r>
              <a:rPr lang="en-US" sz="1400">
                <a:solidFill>
                  <a:srgbClr val="C00000"/>
                </a:solidFill>
                <a:sym typeface="Wingdings"/>
              </a:rPr>
              <a:t>(Abbreviation of rules on the left)</a:t>
            </a:r>
          </a:p>
        </p:txBody>
      </p:sp>
    </p:spTree>
    <p:extLst>
      <p:ext uri="{BB962C8B-B14F-4D97-AF65-F5344CB8AC3E}">
        <p14:creationId xmlns:p14="http://schemas.microsoft.com/office/powerpoint/2010/main" val="297172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DD982869-E908-FD43-8C4F-FDCC2124B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89" y="43899"/>
            <a:ext cx="8076817" cy="4507992"/>
          </a:xfrm>
          <a:prstGeom prst="rect">
            <a:avLst/>
          </a:prstGeom>
        </p:spPr>
      </p:pic>
    </p:spTree>
    <p:extLst>
      <p:ext uri="{BB962C8B-B14F-4D97-AF65-F5344CB8AC3E}">
        <p14:creationId xmlns:p14="http://schemas.microsoft.com/office/powerpoint/2010/main" val="1279306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(060)</a:t>
            </a:r>
          </a:p>
        </p:txBody>
      </p:sp>
      <p:sp>
        <p:nvSpPr>
          <p:cNvPr id="7" name="Content Placeholder 6">
            <a:extLst>
              <a:ext uri="{FF2B5EF4-FFF2-40B4-BE49-F238E27FC236}">
                <a16:creationId xmlns:a16="http://schemas.microsoft.com/office/drawing/2014/main" id="{CAB06DDC-A16C-0B4F-9791-D574B183AA4D}"/>
              </a:ext>
            </a:extLst>
          </p:cNvPr>
          <p:cNvSpPr txBox="1">
            <a:spLocks noGrp="1"/>
          </p:cNvSpPr>
          <p:nvPr>
            <p:ph idx="1"/>
          </p:nvPr>
        </p:nvSpPr>
        <p:spPr>
          <a:xfrm>
            <a:off x="457200" y="1925419"/>
            <a:ext cx="8229600" cy="1200329"/>
          </a:xfrm>
          <a:prstGeom prst="rect">
            <a:avLst/>
          </a:prstGeom>
          <a:noFill/>
        </p:spPr>
        <p:txBody>
          <a:bodyPr wrap="square" rtlCol="0">
            <a:spAutoFit/>
          </a:bodyPr>
          <a:lstStyle/>
          <a:p>
            <a:pPr marL="0" indent="0">
              <a:buNone/>
            </a:pPr>
            <a:r>
              <a:rPr lang="en-US"/>
              <a:t>Every time we take another step in our derivation, it’s totally up to us which instance of which variable we choose to replace.</a:t>
            </a:r>
          </a:p>
        </p:txBody>
      </p:sp>
    </p:spTree>
    <p:extLst>
      <p:ext uri="{BB962C8B-B14F-4D97-AF65-F5344CB8AC3E}">
        <p14:creationId xmlns:p14="http://schemas.microsoft.com/office/powerpoint/2010/main" val="229962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9226-130A-415A-807B-73B50578432E}"/>
              </a:ext>
            </a:extLst>
          </p:cNvPr>
          <p:cNvSpPr>
            <a:spLocks noGrp="1"/>
          </p:cNvSpPr>
          <p:nvPr>
            <p:ph type="title"/>
          </p:nvPr>
        </p:nvSpPr>
        <p:spPr>
          <a:xfrm>
            <a:off x="457200" y="400050"/>
            <a:ext cx="8229600" cy="742950"/>
          </a:xfrm>
        </p:spPr>
        <p:txBody>
          <a:bodyPr anchor="ctr">
            <a:normAutofit/>
          </a:bodyPr>
          <a:lstStyle/>
          <a:p>
            <a:pPr>
              <a:lnSpc>
                <a:spcPct val="90000"/>
              </a:lnSpc>
            </a:pPr>
            <a:r>
              <a:rPr lang="en-US" sz="2800"/>
              <a:t>Table of Contents – Quickly Jump to a video’s slides</a:t>
            </a:r>
          </a:p>
        </p:txBody>
      </p:sp>
      <p:graphicFrame>
        <p:nvGraphicFramePr>
          <p:cNvPr id="4" name="Table 5">
            <a:extLst>
              <a:ext uri="{FF2B5EF4-FFF2-40B4-BE49-F238E27FC236}">
                <a16:creationId xmlns:a16="http://schemas.microsoft.com/office/drawing/2014/main" id="{527308AB-2ACB-4CBD-B862-903C2FF3B289}"/>
              </a:ext>
            </a:extLst>
          </p:cNvPr>
          <p:cNvGraphicFramePr>
            <a:graphicFrameLocks noGrp="1"/>
          </p:cNvGraphicFramePr>
          <p:nvPr>
            <p:extLst>
              <p:ext uri="{D42A27DB-BD31-4B8C-83A1-F6EECF244321}">
                <p14:modId xmlns:p14="http://schemas.microsoft.com/office/powerpoint/2010/main" val="1444098192"/>
              </p:ext>
            </p:extLst>
          </p:nvPr>
        </p:nvGraphicFramePr>
        <p:xfrm>
          <a:off x="704625" y="1072404"/>
          <a:ext cx="7734749" cy="3811986"/>
        </p:xfrm>
        <a:graphic>
          <a:graphicData uri="http://schemas.openxmlformats.org/drawingml/2006/table">
            <a:tbl>
              <a:tblPr firstRow="1" bandRow="1">
                <a:tableStyleId>{5C22544A-7EE6-4342-B048-85BDC9FD1C3A}</a:tableStyleId>
              </a:tblPr>
              <a:tblGrid>
                <a:gridCol w="2547894">
                  <a:extLst>
                    <a:ext uri="{9D8B030D-6E8A-4147-A177-3AD203B41FA5}">
                      <a16:colId xmlns:a16="http://schemas.microsoft.com/office/drawing/2014/main" val="3406383761"/>
                    </a:ext>
                  </a:extLst>
                </a:gridCol>
                <a:gridCol w="2638961">
                  <a:extLst>
                    <a:ext uri="{9D8B030D-6E8A-4147-A177-3AD203B41FA5}">
                      <a16:colId xmlns:a16="http://schemas.microsoft.com/office/drawing/2014/main" val="2841551128"/>
                    </a:ext>
                  </a:extLst>
                </a:gridCol>
                <a:gridCol w="2547894">
                  <a:extLst>
                    <a:ext uri="{9D8B030D-6E8A-4147-A177-3AD203B41FA5}">
                      <a16:colId xmlns:a16="http://schemas.microsoft.com/office/drawing/2014/main" val="2146015092"/>
                    </a:ext>
                  </a:extLst>
                </a:gridCol>
              </a:tblGrid>
              <a:tr h="423036">
                <a:tc>
                  <a:txBody>
                    <a:bodyPr/>
                    <a:lstStyle/>
                    <a:p>
                      <a:r>
                        <a:rPr lang="en-US" sz="2000" u="sng" dirty="0"/>
                        <a:t>Monday</a:t>
                      </a:r>
                    </a:p>
                  </a:txBody>
                  <a:tcPr marL="118753" marR="118753" marT="59377" marB="59377"/>
                </a:tc>
                <a:tc>
                  <a:txBody>
                    <a:bodyPr/>
                    <a:lstStyle/>
                    <a:p>
                      <a:r>
                        <a:rPr lang="en-US" sz="2000" u="sng" dirty="0"/>
                        <a:t>Wednesday</a:t>
                      </a:r>
                    </a:p>
                  </a:txBody>
                  <a:tcPr marL="118753" marR="118753" marT="59377" marB="59377"/>
                </a:tc>
                <a:tc>
                  <a:txBody>
                    <a:bodyPr/>
                    <a:lstStyle/>
                    <a:p>
                      <a:r>
                        <a:rPr lang="en-US" sz="2000" u="sng" dirty="0"/>
                        <a:t>Friday</a:t>
                      </a:r>
                    </a:p>
                  </a:txBody>
                  <a:tcPr marL="118753" marR="118753" marT="59377" marB="59377"/>
                </a:tc>
                <a:extLst>
                  <a:ext uri="{0D108BD9-81ED-4DB2-BD59-A6C34878D82A}">
                    <a16:rowId xmlns:a16="http://schemas.microsoft.com/office/drawing/2014/main" val="2957045416"/>
                  </a:ext>
                </a:extLst>
              </a:tr>
              <a:tr h="423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2" action="ppaction://hlinksldjump"/>
                        </a:rPr>
                        <a:t>Video 57</a:t>
                      </a:r>
                      <a:endParaRPr lang="en-US" sz="2000" dirty="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3" action="ppaction://hlinksldjump"/>
                        </a:rPr>
                        <a:t>Video 63</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4" action="ppaction://hlinksldjump"/>
                        </a:rPr>
                        <a:t>Video 68</a:t>
                      </a:r>
                      <a:endParaRPr lang="en-US" sz="2000">
                        <a:ea typeface="+mn-lt"/>
                        <a:cs typeface="+mn-lt"/>
                      </a:endParaRPr>
                    </a:p>
                  </a:txBody>
                  <a:tcPr marL="118753" marR="118753" marT="59377" marB="59377"/>
                </a:tc>
                <a:extLst>
                  <a:ext uri="{0D108BD9-81ED-4DB2-BD59-A6C34878D82A}">
                    <a16:rowId xmlns:a16="http://schemas.microsoft.com/office/drawing/2014/main" val="2604699915"/>
                  </a:ext>
                </a:extLst>
              </a:tr>
              <a:tr h="423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5" action="ppaction://hlinksldjump"/>
                        </a:rPr>
                        <a:t>Video 58</a:t>
                      </a:r>
                      <a:endParaRPr lang="en-US" sz="2000" dirty="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6" action="ppaction://hlinksldjump"/>
                        </a:rPr>
                        <a:t>Video 64</a:t>
                      </a:r>
                      <a:endParaRPr lang="en-US" sz="2000" dirty="0"/>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7" action="ppaction://hlinksldjump"/>
                        </a:rPr>
                        <a:t>Video 69</a:t>
                      </a:r>
                      <a:endParaRPr lang="en-US" sz="2000">
                        <a:ea typeface="+mn-lt"/>
                        <a:cs typeface="+mn-lt"/>
                      </a:endParaRPr>
                    </a:p>
                  </a:txBody>
                  <a:tcPr marL="118753" marR="118753" marT="59377" marB="59377"/>
                </a:tc>
                <a:extLst>
                  <a:ext uri="{0D108BD9-81ED-4DB2-BD59-A6C34878D82A}">
                    <a16:rowId xmlns:a16="http://schemas.microsoft.com/office/drawing/2014/main" val="366655279"/>
                  </a:ext>
                </a:extLst>
              </a:tr>
              <a:tr h="423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8" action="ppaction://hlinksldjump"/>
                        </a:rPr>
                        <a:t>Video 59</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9" action="ppaction://hlinksldjump"/>
                        </a:rPr>
                        <a:t>Video 65</a:t>
                      </a:r>
                      <a:endParaRPr lang="en-US" sz="2000" dirty="0">
                        <a:ea typeface="+mn-lt"/>
                        <a:cs typeface="+mn-lt"/>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10" action="ppaction://hlinksldjump"/>
                        </a:rPr>
                        <a:t>Video 70</a:t>
                      </a:r>
                      <a:endParaRPr lang="en-US" sz="2000">
                        <a:ea typeface="+mn-lt"/>
                        <a:cs typeface="+mn-lt"/>
                      </a:endParaRPr>
                    </a:p>
                  </a:txBody>
                  <a:tcPr marL="118753" marR="118753" marT="59377" marB="59377"/>
                </a:tc>
                <a:extLst>
                  <a:ext uri="{0D108BD9-81ED-4DB2-BD59-A6C34878D82A}">
                    <a16:rowId xmlns:a16="http://schemas.microsoft.com/office/drawing/2014/main" val="3790121821"/>
                  </a:ext>
                </a:extLst>
              </a:tr>
              <a:tr h="423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11" action="ppaction://hlinksldjump"/>
                        </a:rPr>
                        <a:t>Video 60</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12" action="ppaction://hlinksldjump"/>
                        </a:rPr>
                        <a:t>Video 66</a:t>
                      </a:r>
                      <a:endParaRPr lang="en-US" sz="2000">
                        <a:ea typeface="+mn-lt"/>
                        <a:cs typeface="+mn-lt"/>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13" action="ppaction://hlinksldjump"/>
                        </a:rPr>
                        <a:t>Video 71</a:t>
                      </a:r>
                      <a:endParaRPr lang="en-US" sz="2000">
                        <a:cs typeface="Arial"/>
                      </a:endParaRPr>
                    </a:p>
                  </a:txBody>
                  <a:tcPr marL="118753" marR="118753" marT="59377" marB="59377"/>
                </a:tc>
                <a:extLst>
                  <a:ext uri="{0D108BD9-81ED-4DB2-BD59-A6C34878D82A}">
                    <a16:rowId xmlns:a16="http://schemas.microsoft.com/office/drawing/2014/main" val="3288976186"/>
                  </a:ext>
                </a:extLst>
              </a:tr>
              <a:tr h="423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14" action="ppaction://hlinksldjump"/>
                        </a:rPr>
                        <a:t>Video 61</a:t>
                      </a:r>
                      <a:endParaRPr lang="en-US" sz="2000">
                        <a:cs typeface="Arial"/>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15" action="ppaction://hlinksldjump"/>
                        </a:rPr>
                        <a:t>Video 67</a:t>
                      </a:r>
                      <a:endParaRPr lang="en-US" sz="2000">
                        <a:ea typeface="+mn-lt"/>
                        <a:cs typeface="+mn-lt"/>
                      </a:endParaRPr>
                    </a:p>
                  </a:txBody>
                  <a:tcPr marL="118753" marR="118753" marT="59377" marB="593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16" action="ppaction://hlinksldjump"/>
                        </a:rPr>
                        <a:t>Examples</a:t>
                      </a:r>
                      <a:endParaRPr lang="en-US" sz="2000"/>
                    </a:p>
                  </a:txBody>
                  <a:tcPr marL="118753" marR="118753" marT="59377" marB="59377"/>
                </a:tc>
                <a:extLst>
                  <a:ext uri="{0D108BD9-81ED-4DB2-BD59-A6C34878D82A}">
                    <a16:rowId xmlns:a16="http://schemas.microsoft.com/office/drawing/2014/main" val="2399996473"/>
                  </a:ext>
                </a:extLst>
              </a:tr>
              <a:tr h="423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7" action="ppaction://hlinksldjump"/>
                        </a:rPr>
                        <a:t>Video 62</a:t>
                      </a:r>
                      <a:endParaRPr lang="en-US" sz="2000" dirty="0">
                        <a:cs typeface="Arial"/>
                      </a:endParaRPr>
                    </a:p>
                  </a:txBody>
                  <a:tcPr marL="118753" marR="118753" marT="59377" marB="59377"/>
                </a:tc>
                <a:tc>
                  <a:txBody>
                    <a:bodyPr/>
                    <a:lstStyle/>
                    <a:p>
                      <a:r>
                        <a:rPr lang="en-US" sz="2000">
                          <a:hlinkClick r:id="rId18" action="ppaction://hlinksldjump"/>
                        </a:rPr>
                        <a:t>Examples</a:t>
                      </a:r>
                      <a:endParaRPr lang="en-US" sz="2000"/>
                    </a:p>
                  </a:txBody>
                  <a:tcPr marL="118753" marR="118753" marT="59377" marB="59377"/>
                </a:tc>
                <a:tc>
                  <a:txBody>
                    <a:bodyPr/>
                    <a:lstStyle/>
                    <a:p>
                      <a:r>
                        <a:rPr lang="en-US" sz="2000" dirty="0">
                          <a:hlinkClick r:id="rId19" action="ppaction://hlinksldjump"/>
                        </a:rPr>
                        <a:t>FAQ</a:t>
                      </a:r>
                      <a:endParaRPr lang="en-US" sz="2000" dirty="0"/>
                    </a:p>
                  </a:txBody>
                  <a:tcPr marL="118753" marR="118753" marT="59377" marB="59377"/>
                </a:tc>
                <a:extLst>
                  <a:ext uri="{0D108BD9-81ED-4DB2-BD59-A6C34878D82A}">
                    <a16:rowId xmlns:a16="http://schemas.microsoft.com/office/drawing/2014/main" val="1284443510"/>
                  </a:ext>
                </a:extLst>
              </a:tr>
              <a:tr h="423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cs typeface="Arial"/>
                          <a:hlinkClick r:id="rId20" action="ppaction://hlinksldjump"/>
                        </a:rPr>
                        <a:t>Examples</a:t>
                      </a:r>
                      <a:endParaRPr lang="en-US" sz="2000" dirty="0">
                        <a:cs typeface="Arial"/>
                      </a:endParaRPr>
                    </a:p>
                  </a:txBody>
                  <a:tcPr marL="118753" marR="118753" marT="59377" marB="59377"/>
                </a:tc>
                <a:tc>
                  <a:txBody>
                    <a:bodyPr/>
                    <a:lstStyle/>
                    <a:p>
                      <a:r>
                        <a:rPr lang="en-US" sz="2000" dirty="0">
                          <a:hlinkClick r:id="rId21" action="ppaction://hlinksldjump"/>
                        </a:rPr>
                        <a:t>FAQ</a:t>
                      </a:r>
                      <a:endParaRPr lang="en-US" sz="2000" dirty="0"/>
                    </a:p>
                  </a:txBody>
                  <a:tcPr marL="118753" marR="118753" marT="59377" marB="59377"/>
                </a:tc>
                <a:tc>
                  <a:txBody>
                    <a:bodyPr/>
                    <a:lstStyle/>
                    <a:p>
                      <a:endParaRPr lang="en-US" sz="2000" dirty="0"/>
                    </a:p>
                  </a:txBody>
                  <a:tcPr marL="118753" marR="118753" marT="59377" marB="59377"/>
                </a:tc>
                <a:extLst>
                  <a:ext uri="{0D108BD9-81ED-4DB2-BD59-A6C34878D82A}">
                    <a16:rowId xmlns:a16="http://schemas.microsoft.com/office/drawing/2014/main" val="2580282501"/>
                  </a:ext>
                </a:extLst>
              </a:tr>
              <a:tr h="423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cs typeface="Arial"/>
                          <a:hlinkClick r:id="rId22" action="ppaction://hlinksldjump"/>
                        </a:rPr>
                        <a:t>FAQ</a:t>
                      </a:r>
                      <a:endParaRPr lang="en-US" sz="2000" dirty="0">
                        <a:cs typeface="Arial"/>
                      </a:endParaRPr>
                    </a:p>
                  </a:txBody>
                  <a:tcPr marL="118753" marR="118753" marT="59377" marB="59377"/>
                </a:tc>
                <a:tc>
                  <a:txBody>
                    <a:bodyPr/>
                    <a:lstStyle/>
                    <a:p>
                      <a:endParaRPr lang="en-US" sz="2000"/>
                    </a:p>
                  </a:txBody>
                  <a:tcPr marL="118753" marR="118753" marT="59377" marB="59377"/>
                </a:tc>
                <a:tc>
                  <a:txBody>
                    <a:bodyPr/>
                    <a:lstStyle/>
                    <a:p>
                      <a:endParaRPr lang="en-US" sz="2000" dirty="0"/>
                    </a:p>
                  </a:txBody>
                  <a:tcPr marL="118753" marR="118753" marT="59377" marB="59377"/>
                </a:tc>
                <a:extLst>
                  <a:ext uri="{0D108BD9-81ED-4DB2-BD59-A6C34878D82A}">
                    <a16:rowId xmlns:a16="http://schemas.microsoft.com/office/drawing/2014/main" val="10008"/>
                  </a:ext>
                </a:extLst>
              </a:tr>
            </a:tbl>
          </a:graphicData>
        </a:graphic>
      </p:graphicFrame>
      <p:sp>
        <p:nvSpPr>
          <p:cNvPr id="3" name="Rectangle 2">
            <a:hlinkClick r:id="rId23" action="ppaction://hlinksldjump"/>
          </p:cNvPr>
          <p:cNvSpPr/>
          <p:nvPr/>
        </p:nvSpPr>
        <p:spPr>
          <a:xfrm>
            <a:off x="800100" y="1143000"/>
            <a:ext cx="1046285" cy="307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24" action="ppaction://hlinksldjump"/>
          </p:cNvPr>
          <p:cNvSpPr/>
          <p:nvPr/>
        </p:nvSpPr>
        <p:spPr>
          <a:xfrm>
            <a:off x="3314700" y="1143000"/>
            <a:ext cx="1529862" cy="298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25" action="ppaction://hlinksldjump"/>
          </p:cNvPr>
          <p:cNvSpPr/>
          <p:nvPr/>
        </p:nvSpPr>
        <p:spPr>
          <a:xfrm>
            <a:off x="5961185" y="1143000"/>
            <a:ext cx="896815" cy="307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59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a:hlinkClick r:id="rId2"/>
              </a:rPr>
              <a:t>061.CSE105.CFGExample4.mp4</a:t>
            </a:r>
            <a:endParaRPr lang="en-US" sz="3000"/>
          </a:p>
        </p:txBody>
      </p:sp>
      <p:sp>
        <p:nvSpPr>
          <p:cNvPr id="3" name="Content Placeholder 3">
            <a:extLst>
              <a:ext uri="{FF2B5EF4-FFF2-40B4-BE49-F238E27FC236}">
                <a16:creationId xmlns:a16="http://schemas.microsoft.com/office/drawing/2014/main" id="{D34211F4-3C94-2442-BA81-70BB8F83FC1E}"/>
              </a:ext>
            </a:extLst>
          </p:cNvPr>
          <p:cNvSpPr>
            <a:spLocks noGrp="1"/>
          </p:cNvSpPr>
          <p:nvPr>
            <p:ph idx="1"/>
          </p:nvPr>
        </p:nvSpPr>
        <p:spPr>
          <a:xfrm>
            <a:off x="457200" y="1200150"/>
            <a:ext cx="8229600" cy="3543300"/>
          </a:xfrm>
        </p:spPr>
        <p:txBody>
          <a:bodyPr/>
          <a:lstStyle/>
          <a:p>
            <a:pPr marL="0" indent="0">
              <a:buNone/>
            </a:pPr>
            <a:r>
              <a:rPr lang="en-US" sz="1800" i="1"/>
              <a:t>Remember:</a:t>
            </a:r>
          </a:p>
          <a:p>
            <a:pPr marL="0" indent="0">
              <a:buNone/>
            </a:pPr>
            <a:r>
              <a:rPr lang="en-US">
                <a:highlight>
                  <a:srgbClr val="FFFF00"/>
                </a:highlight>
              </a:rPr>
              <a:t>∅</a:t>
            </a:r>
            <a:r>
              <a:rPr lang="en-US"/>
              <a:t> represents the language that doesn’t contain any strings.</a:t>
            </a:r>
          </a:p>
        </p:txBody>
      </p:sp>
      <p:pic>
        <p:nvPicPr>
          <p:cNvPr id="4" name="Picture 3" descr="A screenshot of a cell phone&#10;&#10;Description automatically generated">
            <a:extLst>
              <a:ext uri="{FF2B5EF4-FFF2-40B4-BE49-F238E27FC236}">
                <a16:creationId xmlns:a16="http://schemas.microsoft.com/office/drawing/2014/main" id="{DBA0E4C8-7BB9-C54A-8C83-FF44A2898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373" y="2150513"/>
            <a:ext cx="5475615" cy="2650087"/>
          </a:xfrm>
          <a:prstGeom prst="rect">
            <a:avLst/>
          </a:prstGeom>
        </p:spPr>
      </p:pic>
      <p:sp>
        <p:nvSpPr>
          <p:cNvPr id="6" name="TextBox 5">
            <a:extLst>
              <a:ext uri="{FF2B5EF4-FFF2-40B4-BE49-F238E27FC236}">
                <a16:creationId xmlns:a16="http://schemas.microsoft.com/office/drawing/2014/main" id="{1A82842D-2E27-A74B-BEC9-36A411E72314}"/>
              </a:ext>
            </a:extLst>
          </p:cNvPr>
          <p:cNvSpPr txBox="1"/>
          <p:nvPr/>
        </p:nvSpPr>
        <p:spPr>
          <a:xfrm>
            <a:off x="5755973" y="4774168"/>
            <a:ext cx="2775119" cy="369332"/>
          </a:xfrm>
          <a:prstGeom prst="rect">
            <a:avLst/>
          </a:prstGeom>
          <a:noFill/>
        </p:spPr>
        <p:txBody>
          <a:bodyPr wrap="none" rtlCol="0">
            <a:spAutoFit/>
          </a:bodyPr>
          <a:lstStyle/>
          <a:p>
            <a:r>
              <a:rPr lang="en-US"/>
              <a:t>Definition from </a:t>
            </a:r>
            <a:r>
              <a:rPr lang="en-US" err="1"/>
              <a:t>Sipser</a:t>
            </a:r>
            <a:r>
              <a:rPr lang="en-US"/>
              <a:t> 2.1</a:t>
            </a:r>
          </a:p>
        </p:txBody>
      </p:sp>
    </p:spTree>
    <p:extLst>
      <p:ext uri="{BB962C8B-B14F-4D97-AF65-F5344CB8AC3E}">
        <p14:creationId xmlns:p14="http://schemas.microsoft.com/office/powerpoint/2010/main" val="1205683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82C49402-8984-654C-B5BE-5876A0BFB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0193"/>
            <a:ext cx="7096540" cy="3741983"/>
          </a:xfrm>
          <a:prstGeom prst="rect">
            <a:avLst/>
          </a:prstGeom>
        </p:spPr>
      </p:pic>
      <p:sp>
        <p:nvSpPr>
          <p:cNvPr id="5" name="TextBox 4">
            <a:extLst>
              <a:ext uri="{FF2B5EF4-FFF2-40B4-BE49-F238E27FC236}">
                <a16:creationId xmlns:a16="http://schemas.microsoft.com/office/drawing/2014/main" id="{D226CC66-FF9B-3B42-9197-5F688432186C}"/>
              </a:ext>
            </a:extLst>
          </p:cNvPr>
          <p:cNvSpPr txBox="1"/>
          <p:nvPr/>
        </p:nvSpPr>
        <p:spPr>
          <a:xfrm>
            <a:off x="7096540" y="2156251"/>
            <a:ext cx="2217344" cy="830997"/>
          </a:xfrm>
          <a:prstGeom prst="rect">
            <a:avLst/>
          </a:prstGeom>
          <a:noFill/>
        </p:spPr>
        <p:txBody>
          <a:bodyPr wrap="square" rtlCol="0" anchor="t">
            <a:spAutoFit/>
          </a:bodyPr>
          <a:lstStyle/>
          <a:p>
            <a:r>
              <a:rPr lang="en-US" sz="1600">
                <a:solidFill>
                  <a:srgbClr val="002060"/>
                </a:solidFill>
              </a:rPr>
              <a:t>Each of these grammars generate the empty set.</a:t>
            </a:r>
            <a:endParaRPr lang="en-US" sz="1600">
              <a:solidFill>
                <a:srgbClr val="FF0000"/>
              </a:solidFill>
            </a:endParaRPr>
          </a:p>
        </p:txBody>
      </p:sp>
      <p:sp>
        <p:nvSpPr>
          <p:cNvPr id="3" name="TextBox 2">
            <a:extLst>
              <a:ext uri="{FF2B5EF4-FFF2-40B4-BE49-F238E27FC236}">
                <a16:creationId xmlns:a16="http://schemas.microsoft.com/office/drawing/2014/main" id="{F9FAC984-9247-4E95-A761-DC3771FA1374}"/>
              </a:ext>
            </a:extLst>
          </p:cNvPr>
          <p:cNvSpPr txBox="1"/>
          <p:nvPr/>
        </p:nvSpPr>
        <p:spPr>
          <a:xfrm>
            <a:off x="329609" y="329609"/>
            <a:ext cx="3944679" cy="646331"/>
          </a:xfrm>
          <a:prstGeom prst="rect">
            <a:avLst/>
          </a:prstGeom>
          <a:noFill/>
        </p:spPr>
        <p:txBody>
          <a:bodyPr wrap="square" rtlCol="0">
            <a:spAutoFit/>
          </a:bodyPr>
          <a:lstStyle/>
          <a:p>
            <a:r>
              <a:rPr lang="en-US"/>
              <a:t>L(G) is the language recognized by the CFG, G.</a:t>
            </a:r>
          </a:p>
        </p:txBody>
      </p:sp>
    </p:spTree>
    <p:extLst>
      <p:ext uri="{BB962C8B-B14F-4D97-AF65-F5344CB8AC3E}">
        <p14:creationId xmlns:p14="http://schemas.microsoft.com/office/powerpoint/2010/main" val="1688483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(061)</a:t>
            </a:r>
          </a:p>
        </p:txBody>
      </p:sp>
      <p:sp>
        <p:nvSpPr>
          <p:cNvPr id="7" name="Content Placeholder 6">
            <a:extLst>
              <a:ext uri="{FF2B5EF4-FFF2-40B4-BE49-F238E27FC236}">
                <a16:creationId xmlns:a16="http://schemas.microsoft.com/office/drawing/2014/main" id="{68414E41-A0C0-6547-BDB7-034683173132}"/>
              </a:ext>
            </a:extLst>
          </p:cNvPr>
          <p:cNvSpPr>
            <a:spLocks noGrp="1"/>
          </p:cNvSpPr>
          <p:nvPr>
            <p:ph idx="1"/>
          </p:nvPr>
        </p:nvSpPr>
        <p:spPr>
          <a:xfrm>
            <a:off x="457200" y="1200150"/>
            <a:ext cx="7638585" cy="3657600"/>
          </a:xfrm>
        </p:spPr>
        <p:txBody>
          <a:bodyPr vert="horz" lIns="91440" tIns="45720" rIns="91440" bIns="45720" rtlCol="0" anchor="t">
            <a:normAutofit/>
          </a:bodyPr>
          <a:lstStyle/>
          <a:p>
            <a:r>
              <a:rPr lang="en-US" dirty="0"/>
              <a:t>The set of rules can be the empty set (no rules).</a:t>
            </a:r>
          </a:p>
          <a:p>
            <a:r>
              <a:rPr lang="en-US" dirty="0"/>
              <a:t>If the rules only produce derivations that never end, then the grammar generates the empty set because there won’t be any derivation for any string that can witness if that string is in the language generated by the grammar.</a:t>
            </a:r>
          </a:p>
        </p:txBody>
      </p:sp>
    </p:spTree>
    <p:extLst>
      <p:ext uri="{BB962C8B-B14F-4D97-AF65-F5344CB8AC3E}">
        <p14:creationId xmlns:p14="http://schemas.microsoft.com/office/powerpoint/2010/main" val="347405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a:hlinkClick r:id="rId2"/>
              </a:rPr>
              <a:t>062.CSE105.CFGDesignExample.mp4</a:t>
            </a:r>
            <a:endParaRPr lang="en-US" sz="3000"/>
          </a:p>
        </p:txBody>
      </p:sp>
    </p:spTree>
    <p:extLst>
      <p:ext uri="{BB962C8B-B14F-4D97-AF65-F5344CB8AC3E}">
        <p14:creationId xmlns:p14="http://schemas.microsoft.com/office/powerpoint/2010/main" val="3141452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2000"/>
              <a:t>L = { abba }</a:t>
            </a:r>
          </a:p>
          <a:p>
            <a:pPr marL="0" indent="0">
              <a:buNone/>
            </a:pPr>
            <a:endParaRPr lang="en-US" sz="2000"/>
          </a:p>
          <a:p>
            <a:pPr marL="0" indent="0">
              <a:buNone/>
            </a:pPr>
            <a:r>
              <a:rPr lang="en-US" sz="2000"/>
              <a:t>Which CFG generates L?</a:t>
            </a:r>
          </a:p>
          <a:p>
            <a:pPr marL="457200" indent="-457200">
              <a:buAutoNum type="alphaUcPeriod"/>
            </a:pPr>
            <a:r>
              <a:rPr lang="en-US" sz="2000"/>
              <a:t>( {S, T, V, W} , {a, b}, {S </a:t>
            </a:r>
            <a:r>
              <a:rPr lang="en-US" sz="2000">
                <a:sym typeface="Wingdings"/>
              </a:rPr>
              <a:t> aT , T  bV , V  bW , W  a }, S )</a:t>
            </a:r>
            <a:endParaRPr lang="en-US" sz="2000"/>
          </a:p>
          <a:p>
            <a:pPr marL="457200" indent="-457200">
              <a:buAutoNum type="alphaUcPeriod"/>
            </a:pPr>
            <a:r>
              <a:rPr lang="en-US" sz="2000"/>
              <a:t>( {Q}, {a,b}, { Q </a:t>
            </a:r>
            <a:r>
              <a:rPr lang="en-US" sz="2000">
                <a:sym typeface="Wingdings"/>
              </a:rPr>
              <a:t> abba } , Q)</a:t>
            </a:r>
          </a:p>
          <a:p>
            <a:pPr marL="457200" indent="-457200">
              <a:buAutoNum type="alphaUcPeriod"/>
            </a:pPr>
            <a:r>
              <a:rPr lang="en-US" sz="2000">
                <a:sym typeface="Wingdings"/>
              </a:rPr>
              <a:t>( {X, Y} , {a,b}, { X  aYa  , Y  bb } , X)</a:t>
            </a:r>
          </a:p>
          <a:p>
            <a:pPr marL="457200" indent="-457200">
              <a:buAutoNum type="alphaUcPeriod"/>
            </a:pPr>
            <a:r>
              <a:rPr lang="en-US" sz="2000">
                <a:sym typeface="Wingdings"/>
              </a:rPr>
              <a:t>All of the above</a:t>
            </a:r>
          </a:p>
          <a:p>
            <a:pPr marL="457200" indent="-457200">
              <a:buAutoNum type="alphaUcPeriod"/>
            </a:pPr>
            <a:r>
              <a:rPr lang="en-US" sz="2000">
                <a:sym typeface="Wingdings"/>
              </a:rPr>
              <a:t>None of the above</a:t>
            </a:r>
            <a:endParaRPr lang="en-US" sz="2000"/>
          </a:p>
        </p:txBody>
      </p:sp>
      <p:sp>
        <p:nvSpPr>
          <p:cNvPr id="2" name="Title 1"/>
          <p:cNvSpPr>
            <a:spLocks noGrp="1"/>
          </p:cNvSpPr>
          <p:nvPr>
            <p:ph type="title"/>
          </p:nvPr>
        </p:nvSpPr>
        <p:spPr/>
        <p:txBody>
          <a:bodyPr/>
          <a:lstStyle/>
          <a:p>
            <a:r>
              <a:rPr lang="en-US"/>
              <a:t>Designing a CFG</a:t>
            </a:r>
          </a:p>
        </p:txBody>
      </p:sp>
    </p:spTree>
    <p:extLst>
      <p:ext uri="{BB962C8B-B14F-4D97-AF65-F5344CB8AC3E}">
        <p14:creationId xmlns:p14="http://schemas.microsoft.com/office/powerpoint/2010/main" val="3310305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012C53DB-E37E-264C-AC11-196A46DB4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632"/>
            <a:ext cx="9144000" cy="3835366"/>
          </a:xfrm>
          <a:prstGeom prst="rect">
            <a:avLst/>
          </a:prstGeom>
        </p:spPr>
      </p:pic>
    </p:spTree>
    <p:extLst>
      <p:ext uri="{BB962C8B-B14F-4D97-AF65-F5344CB8AC3E}">
        <p14:creationId xmlns:p14="http://schemas.microsoft.com/office/powerpoint/2010/main" val="973918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(062)</a:t>
            </a:r>
          </a:p>
        </p:txBody>
      </p:sp>
      <p:sp>
        <p:nvSpPr>
          <p:cNvPr id="6" name="TextBox 5">
            <a:extLst>
              <a:ext uri="{FF2B5EF4-FFF2-40B4-BE49-F238E27FC236}">
                <a16:creationId xmlns:a16="http://schemas.microsoft.com/office/drawing/2014/main" id="{ECA07639-2A47-2942-8399-3EB86F2A1D5C}"/>
              </a:ext>
            </a:extLst>
          </p:cNvPr>
          <p:cNvSpPr txBox="1"/>
          <p:nvPr/>
        </p:nvSpPr>
        <p:spPr>
          <a:xfrm>
            <a:off x="430824" y="1382751"/>
            <a:ext cx="8042260" cy="2308324"/>
          </a:xfrm>
          <a:prstGeom prst="rect">
            <a:avLst/>
          </a:prstGeom>
          <a:noFill/>
        </p:spPr>
        <p:txBody>
          <a:bodyPr wrap="square" rtlCol="0">
            <a:spAutoFit/>
          </a:bodyPr>
          <a:lstStyle/>
          <a:p>
            <a:r>
              <a:rPr lang="en-US" sz="2400"/>
              <a:t>Designing a context-free grammar requires creativity. We saw three different approaches in the video.</a:t>
            </a:r>
          </a:p>
          <a:p>
            <a:pPr marL="285750" indent="-285750">
              <a:buFont typeface="Arial" panose="020B0604020202020204" pitchFamily="34" charset="0"/>
              <a:buChar char="•"/>
            </a:pPr>
            <a:r>
              <a:rPr lang="en-US" sz="2400"/>
              <a:t>We have rules that go from left to right to produce the string. </a:t>
            </a:r>
          </a:p>
          <a:p>
            <a:pPr marL="285750" indent="-285750">
              <a:buFont typeface="Arial" panose="020B0604020202020204" pitchFamily="34" charset="0"/>
              <a:buChar char="•"/>
            </a:pPr>
            <a:r>
              <a:rPr lang="en-US" sz="2400"/>
              <a:t>We have terminals that surround a variable. </a:t>
            </a:r>
          </a:p>
          <a:p>
            <a:pPr marL="285750" indent="-285750">
              <a:buFont typeface="Arial" panose="020B0604020202020204" pitchFamily="34" charset="0"/>
              <a:buChar char="•"/>
            </a:pPr>
            <a:r>
              <a:rPr lang="en-US" sz="2400"/>
              <a:t>We can also hardcode the rules.  </a:t>
            </a:r>
          </a:p>
        </p:txBody>
      </p:sp>
    </p:spTree>
    <p:extLst>
      <p:ext uri="{BB962C8B-B14F-4D97-AF65-F5344CB8AC3E}">
        <p14:creationId xmlns:p14="http://schemas.microsoft.com/office/powerpoint/2010/main" val="2751648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CA9B-091A-4BC7-8FCE-ACCCD9DC6C6A}"/>
              </a:ext>
            </a:extLst>
          </p:cNvPr>
          <p:cNvSpPr>
            <a:spLocks noGrp="1"/>
          </p:cNvSpPr>
          <p:nvPr>
            <p:ph type="title"/>
          </p:nvPr>
        </p:nvSpPr>
        <p:spPr>
          <a:xfrm>
            <a:off x="457200" y="332534"/>
            <a:ext cx="8229600" cy="742950"/>
          </a:xfrm>
        </p:spPr>
        <p:txBody>
          <a:bodyPr/>
          <a:lstStyle/>
          <a:p>
            <a:r>
              <a:rPr lang="en-US">
                <a:solidFill>
                  <a:srgbClr val="00B050"/>
                </a:solidFill>
              </a:rPr>
              <a:t>Practice with a CFG</a:t>
            </a:r>
          </a:p>
        </p:txBody>
      </p:sp>
      <p:pic>
        <p:nvPicPr>
          <p:cNvPr id="4" name="Picture 4" descr="A screenshot of text&#10;&#10;Description automatically generated">
            <a:extLst>
              <a:ext uri="{FF2B5EF4-FFF2-40B4-BE49-F238E27FC236}">
                <a16:creationId xmlns:a16="http://schemas.microsoft.com/office/drawing/2014/main" id="{FDC4CBE7-8676-4956-91E5-E3303913C303}"/>
              </a:ext>
            </a:extLst>
          </p:cNvPr>
          <p:cNvPicPr>
            <a:picLocks noGrp="1" noChangeAspect="1"/>
          </p:cNvPicPr>
          <p:nvPr>
            <p:ph idx="1"/>
          </p:nvPr>
        </p:nvPicPr>
        <p:blipFill>
          <a:blip r:embed="rId2"/>
          <a:stretch>
            <a:fillRect/>
          </a:stretch>
        </p:blipFill>
        <p:spPr>
          <a:xfrm>
            <a:off x="991067" y="1330666"/>
            <a:ext cx="6845128" cy="3722983"/>
          </a:xfrm>
        </p:spPr>
      </p:pic>
      <p:sp>
        <p:nvSpPr>
          <p:cNvPr id="5" name="TextBox 4">
            <a:extLst>
              <a:ext uri="{FF2B5EF4-FFF2-40B4-BE49-F238E27FC236}">
                <a16:creationId xmlns:a16="http://schemas.microsoft.com/office/drawing/2014/main" id="{41417B21-6AA9-4608-A6BF-D252FE7BAB86}"/>
              </a:ext>
            </a:extLst>
          </p:cNvPr>
          <p:cNvSpPr txBox="1"/>
          <p:nvPr/>
        </p:nvSpPr>
        <p:spPr>
          <a:xfrm>
            <a:off x="457200" y="956930"/>
            <a:ext cx="5550196" cy="373736"/>
          </a:xfrm>
          <a:prstGeom prst="rect">
            <a:avLst/>
          </a:prstGeom>
          <a:noFill/>
        </p:spPr>
        <p:txBody>
          <a:bodyPr wrap="square" rtlCol="0">
            <a:spAutoFit/>
          </a:bodyPr>
          <a:lstStyle/>
          <a:p>
            <a:r>
              <a:rPr lang="en-US">
                <a:solidFill>
                  <a:srgbClr val="00B050"/>
                </a:solidFill>
              </a:rPr>
              <a:t>Example 1</a:t>
            </a:r>
          </a:p>
        </p:txBody>
      </p:sp>
      <p:sp>
        <p:nvSpPr>
          <p:cNvPr id="3" name="TextBox 2">
            <a:extLst>
              <a:ext uri="{FF2B5EF4-FFF2-40B4-BE49-F238E27FC236}">
                <a16:creationId xmlns:a16="http://schemas.microsoft.com/office/drawing/2014/main" id="{FE53035C-8BEA-41EA-9A52-2FAE5665A42B}"/>
              </a:ext>
            </a:extLst>
          </p:cNvPr>
          <p:cNvSpPr txBox="1"/>
          <p:nvPr/>
        </p:nvSpPr>
        <p:spPr>
          <a:xfrm>
            <a:off x="6528391" y="1075484"/>
            <a:ext cx="2158409" cy="646331"/>
          </a:xfrm>
          <a:prstGeom prst="rect">
            <a:avLst/>
          </a:prstGeom>
          <a:noFill/>
        </p:spPr>
        <p:txBody>
          <a:bodyPr wrap="square" rtlCol="0">
            <a:spAutoFit/>
          </a:bodyPr>
          <a:lstStyle/>
          <a:p>
            <a:r>
              <a:rPr lang="en-US"/>
              <a:t>Ch. 2 Exercises pg. 155</a:t>
            </a:r>
          </a:p>
        </p:txBody>
      </p:sp>
    </p:spTree>
    <p:extLst>
      <p:ext uri="{BB962C8B-B14F-4D97-AF65-F5344CB8AC3E}">
        <p14:creationId xmlns:p14="http://schemas.microsoft.com/office/powerpoint/2010/main" val="3361000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7264-86BD-4FDD-9818-53BAA166ABF6}"/>
              </a:ext>
            </a:extLst>
          </p:cNvPr>
          <p:cNvSpPr>
            <a:spLocks noGrp="1"/>
          </p:cNvSpPr>
          <p:nvPr>
            <p:ph type="title"/>
          </p:nvPr>
        </p:nvSpPr>
        <p:spPr/>
        <p:txBody>
          <a:bodyPr/>
          <a:lstStyle/>
          <a:p>
            <a:r>
              <a:rPr lang="en-US">
                <a:solidFill>
                  <a:srgbClr val="00B050"/>
                </a:solidFill>
                <a:cs typeface="Arial"/>
              </a:rPr>
              <a:t>CFG Design</a:t>
            </a:r>
          </a:p>
        </p:txBody>
      </p:sp>
      <p:pic>
        <p:nvPicPr>
          <p:cNvPr id="9" name="Picture 8">
            <a:extLst>
              <a:ext uri="{FF2B5EF4-FFF2-40B4-BE49-F238E27FC236}">
                <a16:creationId xmlns:a16="http://schemas.microsoft.com/office/drawing/2014/main" id="{AF09012A-07CC-4F9C-B784-D11FED1CD553}"/>
              </a:ext>
            </a:extLst>
          </p:cNvPr>
          <p:cNvPicPr>
            <a:picLocks noChangeAspect="1"/>
          </p:cNvPicPr>
          <p:nvPr/>
        </p:nvPicPr>
        <p:blipFill>
          <a:blip r:embed="rId2"/>
          <a:stretch>
            <a:fillRect/>
          </a:stretch>
        </p:blipFill>
        <p:spPr>
          <a:xfrm>
            <a:off x="185125" y="1727791"/>
            <a:ext cx="8773749" cy="2819794"/>
          </a:xfrm>
          <a:prstGeom prst="rect">
            <a:avLst/>
          </a:prstGeom>
        </p:spPr>
      </p:pic>
      <p:sp>
        <p:nvSpPr>
          <p:cNvPr id="3" name="TextBox 2">
            <a:extLst>
              <a:ext uri="{FF2B5EF4-FFF2-40B4-BE49-F238E27FC236}">
                <a16:creationId xmlns:a16="http://schemas.microsoft.com/office/drawing/2014/main" id="{490C82CB-3B45-4771-8BA9-6AEE54654AF2}"/>
              </a:ext>
            </a:extLst>
          </p:cNvPr>
          <p:cNvSpPr txBox="1"/>
          <p:nvPr/>
        </p:nvSpPr>
        <p:spPr>
          <a:xfrm>
            <a:off x="457200" y="1066063"/>
            <a:ext cx="4231758" cy="369332"/>
          </a:xfrm>
          <a:prstGeom prst="rect">
            <a:avLst/>
          </a:prstGeom>
          <a:noFill/>
        </p:spPr>
        <p:txBody>
          <a:bodyPr wrap="square" rtlCol="0">
            <a:spAutoFit/>
          </a:bodyPr>
          <a:lstStyle/>
          <a:p>
            <a:r>
              <a:rPr lang="en-US">
                <a:solidFill>
                  <a:srgbClr val="00B050"/>
                </a:solidFill>
              </a:rPr>
              <a:t>Example 2</a:t>
            </a:r>
          </a:p>
        </p:txBody>
      </p:sp>
      <p:sp>
        <p:nvSpPr>
          <p:cNvPr id="4" name="TextBox 3">
            <a:extLst>
              <a:ext uri="{FF2B5EF4-FFF2-40B4-BE49-F238E27FC236}">
                <a16:creationId xmlns:a16="http://schemas.microsoft.com/office/drawing/2014/main" id="{CEDFB5B7-9D62-4C77-AE61-9DB3FAFCF9B1}"/>
              </a:ext>
            </a:extLst>
          </p:cNvPr>
          <p:cNvSpPr txBox="1"/>
          <p:nvPr/>
        </p:nvSpPr>
        <p:spPr>
          <a:xfrm>
            <a:off x="6528391" y="1075484"/>
            <a:ext cx="2158409" cy="646331"/>
          </a:xfrm>
          <a:prstGeom prst="rect">
            <a:avLst/>
          </a:prstGeom>
          <a:noFill/>
        </p:spPr>
        <p:txBody>
          <a:bodyPr wrap="square" rtlCol="0">
            <a:spAutoFit/>
          </a:bodyPr>
          <a:lstStyle/>
          <a:p>
            <a:r>
              <a:rPr lang="en-US"/>
              <a:t>Ch. 2 Exercises pg. 155</a:t>
            </a:r>
          </a:p>
        </p:txBody>
      </p:sp>
    </p:spTree>
    <p:extLst>
      <p:ext uri="{BB962C8B-B14F-4D97-AF65-F5344CB8AC3E}">
        <p14:creationId xmlns:p14="http://schemas.microsoft.com/office/powerpoint/2010/main" val="1975045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D06D5-A2E1-4E95-8CEB-AC530806D59F}"/>
              </a:ext>
            </a:extLst>
          </p:cNvPr>
          <p:cNvSpPr>
            <a:spLocks noGrp="1"/>
          </p:cNvSpPr>
          <p:nvPr>
            <p:ph type="title"/>
          </p:nvPr>
        </p:nvSpPr>
        <p:spPr/>
        <p:txBody>
          <a:bodyPr/>
          <a:lstStyle/>
          <a:p>
            <a:r>
              <a:rPr lang="en-US">
                <a:solidFill>
                  <a:srgbClr val="00B050"/>
                </a:solidFill>
                <a:ea typeface="+mj-lt"/>
                <a:cs typeface="+mj-lt"/>
              </a:rPr>
              <a:t>More CFG Design</a:t>
            </a:r>
          </a:p>
        </p:txBody>
      </p:sp>
      <p:pic>
        <p:nvPicPr>
          <p:cNvPr id="9" name="Picture 8">
            <a:extLst>
              <a:ext uri="{FF2B5EF4-FFF2-40B4-BE49-F238E27FC236}">
                <a16:creationId xmlns:a16="http://schemas.microsoft.com/office/drawing/2014/main" id="{C26B08B7-2118-46F5-8630-D26F85FAF928}"/>
              </a:ext>
            </a:extLst>
          </p:cNvPr>
          <p:cNvPicPr>
            <a:picLocks noChangeAspect="1"/>
          </p:cNvPicPr>
          <p:nvPr/>
        </p:nvPicPr>
        <p:blipFill>
          <a:blip r:embed="rId2"/>
          <a:stretch>
            <a:fillRect/>
          </a:stretch>
        </p:blipFill>
        <p:spPr>
          <a:xfrm>
            <a:off x="170836" y="1628643"/>
            <a:ext cx="8802328" cy="1886213"/>
          </a:xfrm>
          <a:prstGeom prst="rect">
            <a:avLst/>
          </a:prstGeom>
        </p:spPr>
      </p:pic>
      <p:sp>
        <p:nvSpPr>
          <p:cNvPr id="3" name="TextBox 2">
            <a:extLst>
              <a:ext uri="{FF2B5EF4-FFF2-40B4-BE49-F238E27FC236}">
                <a16:creationId xmlns:a16="http://schemas.microsoft.com/office/drawing/2014/main" id="{1BADB363-569F-49FD-B4FA-85D1125FFFEF}"/>
              </a:ext>
            </a:extLst>
          </p:cNvPr>
          <p:cNvSpPr txBox="1"/>
          <p:nvPr/>
        </p:nvSpPr>
        <p:spPr>
          <a:xfrm>
            <a:off x="457200" y="1016489"/>
            <a:ext cx="4593265" cy="369332"/>
          </a:xfrm>
          <a:prstGeom prst="rect">
            <a:avLst/>
          </a:prstGeom>
          <a:noFill/>
        </p:spPr>
        <p:txBody>
          <a:bodyPr wrap="square" rtlCol="0">
            <a:spAutoFit/>
          </a:bodyPr>
          <a:lstStyle/>
          <a:p>
            <a:r>
              <a:rPr lang="en-US">
                <a:solidFill>
                  <a:srgbClr val="00B050"/>
                </a:solidFill>
              </a:rPr>
              <a:t>Example 3</a:t>
            </a:r>
          </a:p>
        </p:txBody>
      </p:sp>
      <p:sp>
        <p:nvSpPr>
          <p:cNvPr id="4" name="TextBox 3">
            <a:extLst>
              <a:ext uri="{FF2B5EF4-FFF2-40B4-BE49-F238E27FC236}">
                <a16:creationId xmlns:a16="http://schemas.microsoft.com/office/drawing/2014/main" id="{9628EAED-B91D-4F10-BE4B-9DA64ECF9353}"/>
              </a:ext>
            </a:extLst>
          </p:cNvPr>
          <p:cNvSpPr txBox="1"/>
          <p:nvPr/>
        </p:nvSpPr>
        <p:spPr>
          <a:xfrm>
            <a:off x="6528391" y="1075484"/>
            <a:ext cx="2158409" cy="646331"/>
          </a:xfrm>
          <a:prstGeom prst="rect">
            <a:avLst/>
          </a:prstGeom>
          <a:noFill/>
        </p:spPr>
        <p:txBody>
          <a:bodyPr wrap="square" rtlCol="0">
            <a:spAutoFit/>
          </a:bodyPr>
          <a:lstStyle/>
          <a:p>
            <a:r>
              <a:rPr lang="en-US"/>
              <a:t>Ch. 2 Exercises pg. 155</a:t>
            </a:r>
          </a:p>
        </p:txBody>
      </p:sp>
    </p:spTree>
    <p:extLst>
      <p:ext uri="{BB962C8B-B14F-4D97-AF65-F5344CB8AC3E}">
        <p14:creationId xmlns:p14="http://schemas.microsoft.com/office/powerpoint/2010/main" val="2207907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0F95-C185-46CD-A4F0-6F65631D2CC2}"/>
              </a:ext>
            </a:extLst>
          </p:cNvPr>
          <p:cNvSpPr>
            <a:spLocks noGrp="1"/>
          </p:cNvSpPr>
          <p:nvPr>
            <p:ph type="title"/>
          </p:nvPr>
        </p:nvSpPr>
        <p:spPr/>
        <p:txBody>
          <a:bodyPr/>
          <a:lstStyle/>
          <a:p>
            <a:r>
              <a:rPr lang="en-US">
                <a:cs typeface="Arial"/>
              </a:rPr>
              <a:t>This week’s learning goals</a:t>
            </a:r>
            <a:endParaRPr lang="en-US"/>
          </a:p>
        </p:txBody>
      </p:sp>
      <p:sp>
        <p:nvSpPr>
          <p:cNvPr id="3" name="Content Placeholder 2">
            <a:extLst>
              <a:ext uri="{FF2B5EF4-FFF2-40B4-BE49-F238E27FC236}">
                <a16:creationId xmlns:a16="http://schemas.microsoft.com/office/drawing/2014/main" id="{74210DBF-22B1-48E0-95B2-F5DBD69946A6}"/>
              </a:ext>
            </a:extLst>
          </p:cNvPr>
          <p:cNvSpPr>
            <a:spLocks noGrp="1"/>
          </p:cNvSpPr>
          <p:nvPr>
            <p:ph idx="1"/>
          </p:nvPr>
        </p:nvSpPr>
        <p:spPr/>
        <p:txBody>
          <a:bodyPr vert="horz" lIns="91440" tIns="45720" rIns="91440" bIns="45720" rtlCol="0" anchor="t">
            <a:normAutofit fontScale="92500" lnSpcReduction="10000"/>
          </a:bodyPr>
          <a:lstStyle/>
          <a:p>
            <a:r>
              <a:rPr lang="en-US"/>
              <a:t>Identify the components of a formal definition of a context-free grammar (CFG)</a:t>
            </a:r>
          </a:p>
          <a:p>
            <a:r>
              <a:rPr lang="en-US"/>
              <a:t>Derive strings in the language of a given CFG</a:t>
            </a:r>
            <a:endParaRPr lang="en-US">
              <a:cs typeface="Arial"/>
            </a:endParaRPr>
          </a:p>
          <a:p>
            <a:r>
              <a:rPr lang="en-US"/>
              <a:t>Determine the language of a given CFG</a:t>
            </a:r>
            <a:endParaRPr lang="en-US">
              <a:cs typeface="Arial"/>
            </a:endParaRPr>
          </a:p>
          <a:p>
            <a:r>
              <a:rPr lang="en-US"/>
              <a:t>Design a CFG generating a given language</a:t>
            </a:r>
            <a:endParaRPr lang="en-US">
              <a:cs typeface="Arial"/>
            </a:endParaRPr>
          </a:p>
          <a:p>
            <a:r>
              <a:rPr lang="en-US"/>
              <a:t>Identify when a CFG is ambiguous</a:t>
            </a:r>
            <a:endParaRPr lang="en-US">
              <a:cs typeface="Arial"/>
            </a:endParaRPr>
          </a:p>
          <a:p>
            <a:r>
              <a:rPr lang="en-US"/>
              <a:t>Prove the closure of class of CFLs under certain operations</a:t>
            </a:r>
            <a:endParaRPr lang="en-US">
              <a:cs typeface="Arial"/>
            </a:endParaRPr>
          </a:p>
          <a:p>
            <a:r>
              <a:rPr lang="en-US"/>
              <a:t>Motivate the definition of a Turing machine</a:t>
            </a:r>
            <a:endParaRPr lang="en-US">
              <a:cs typeface="Arial"/>
            </a:endParaRPr>
          </a:p>
          <a:p>
            <a:r>
              <a:rPr lang="en-US"/>
              <a:t>Trace the computation of a Turing machine on given input</a:t>
            </a:r>
            <a:endParaRPr lang="en-US">
              <a:cs typeface="Arial"/>
            </a:endParaRPr>
          </a:p>
          <a:p>
            <a:r>
              <a:rPr lang="en-US"/>
              <a:t>Describe the language recognized by a Turing machine</a:t>
            </a:r>
            <a:endParaRPr lang="en-US">
              <a:cs typeface="Arial"/>
            </a:endParaRPr>
          </a:p>
          <a:p>
            <a:endParaRPr lang="en-US"/>
          </a:p>
        </p:txBody>
      </p:sp>
    </p:spTree>
    <p:extLst>
      <p:ext uri="{BB962C8B-B14F-4D97-AF65-F5344CB8AC3E}">
        <p14:creationId xmlns:p14="http://schemas.microsoft.com/office/powerpoint/2010/main" val="3819465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A1F5-A063-482A-90C4-ECD6D8D2C5A5}"/>
              </a:ext>
            </a:extLst>
          </p:cNvPr>
          <p:cNvSpPr>
            <a:spLocks noGrp="1"/>
          </p:cNvSpPr>
          <p:nvPr>
            <p:ph type="title"/>
          </p:nvPr>
        </p:nvSpPr>
        <p:spPr/>
        <p:txBody>
          <a:bodyPr/>
          <a:lstStyle/>
          <a:p>
            <a:r>
              <a:rPr lang="en-US">
                <a:solidFill>
                  <a:srgbClr val="00B050"/>
                </a:solidFill>
                <a:ea typeface="+mj-lt"/>
                <a:cs typeface="+mj-lt"/>
              </a:rPr>
              <a:t>Example 1 Solution</a:t>
            </a:r>
            <a:endParaRPr lang="en-US">
              <a:ea typeface="+mj-lt"/>
              <a:cs typeface="+mj-lt"/>
            </a:endParaRPr>
          </a:p>
        </p:txBody>
      </p:sp>
      <p:pic>
        <p:nvPicPr>
          <p:cNvPr id="4" name="Picture 4" descr="A screenshot of a cell phone&#10;&#10;Description automatically generated">
            <a:extLst>
              <a:ext uri="{FF2B5EF4-FFF2-40B4-BE49-F238E27FC236}">
                <a16:creationId xmlns:a16="http://schemas.microsoft.com/office/drawing/2014/main" id="{903562CE-FE96-475F-92D4-A66480DE2A5B}"/>
              </a:ext>
            </a:extLst>
          </p:cNvPr>
          <p:cNvPicPr>
            <a:picLocks noGrp="1" noChangeAspect="1"/>
          </p:cNvPicPr>
          <p:nvPr>
            <p:ph idx="1"/>
          </p:nvPr>
        </p:nvPicPr>
        <p:blipFill>
          <a:blip r:embed="rId2"/>
          <a:stretch>
            <a:fillRect/>
          </a:stretch>
        </p:blipFill>
        <p:spPr>
          <a:xfrm>
            <a:off x="457200" y="1285874"/>
            <a:ext cx="8229600" cy="1285875"/>
          </a:xfrm>
        </p:spPr>
      </p:pic>
      <p:sp>
        <p:nvSpPr>
          <p:cNvPr id="3" name="TextBox 2">
            <a:extLst>
              <a:ext uri="{FF2B5EF4-FFF2-40B4-BE49-F238E27FC236}">
                <a16:creationId xmlns:a16="http://schemas.microsoft.com/office/drawing/2014/main" id="{0459F566-8205-453C-93EC-BD01EA1BF743}"/>
              </a:ext>
            </a:extLst>
          </p:cNvPr>
          <p:cNvSpPr txBox="1"/>
          <p:nvPr/>
        </p:nvSpPr>
        <p:spPr>
          <a:xfrm>
            <a:off x="6709144" y="3311228"/>
            <a:ext cx="1977656" cy="646331"/>
          </a:xfrm>
          <a:prstGeom prst="rect">
            <a:avLst/>
          </a:prstGeom>
          <a:noFill/>
        </p:spPr>
        <p:txBody>
          <a:bodyPr wrap="square" rtlCol="0">
            <a:spAutoFit/>
          </a:bodyPr>
          <a:lstStyle/>
          <a:p>
            <a:r>
              <a:rPr lang="en-US"/>
              <a:t>Ch. 2 Solutions pg. 160</a:t>
            </a:r>
          </a:p>
        </p:txBody>
      </p:sp>
    </p:spTree>
    <p:extLst>
      <p:ext uri="{BB962C8B-B14F-4D97-AF65-F5344CB8AC3E}">
        <p14:creationId xmlns:p14="http://schemas.microsoft.com/office/powerpoint/2010/main" val="2774674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766A7-F638-4B3F-8F21-6465EE2C4790}"/>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Example 2 Solution</a:t>
            </a:r>
          </a:p>
        </p:txBody>
      </p:sp>
      <p:pic>
        <p:nvPicPr>
          <p:cNvPr id="8" name="Picture 7" descr="A screenshot of text&#10;&#10;Description automatically generated">
            <a:extLst>
              <a:ext uri="{FF2B5EF4-FFF2-40B4-BE49-F238E27FC236}">
                <a16:creationId xmlns:a16="http://schemas.microsoft.com/office/drawing/2014/main" id="{6737575F-5BC8-4BF2-9C29-FD9C21B13FD6}"/>
              </a:ext>
            </a:extLst>
          </p:cNvPr>
          <p:cNvPicPr>
            <a:picLocks noChangeAspect="1"/>
          </p:cNvPicPr>
          <p:nvPr/>
        </p:nvPicPr>
        <p:blipFill>
          <a:blip r:embed="rId2"/>
          <a:stretch>
            <a:fillRect/>
          </a:stretch>
        </p:blipFill>
        <p:spPr>
          <a:xfrm>
            <a:off x="553278" y="1255014"/>
            <a:ext cx="3846443" cy="3538728"/>
          </a:xfrm>
          <a:prstGeom prst="rect">
            <a:avLst/>
          </a:prstGeom>
          <a:noFill/>
        </p:spPr>
      </p:pic>
      <p:sp>
        <p:nvSpPr>
          <p:cNvPr id="3" name="TextBox 2">
            <a:extLst>
              <a:ext uri="{FF2B5EF4-FFF2-40B4-BE49-F238E27FC236}">
                <a16:creationId xmlns:a16="http://schemas.microsoft.com/office/drawing/2014/main" id="{2D68AECC-67FE-4C5E-B9CD-0A194DE825FA}"/>
              </a:ext>
            </a:extLst>
          </p:cNvPr>
          <p:cNvSpPr txBox="1"/>
          <p:nvPr/>
        </p:nvSpPr>
        <p:spPr>
          <a:xfrm>
            <a:off x="5124893" y="1255014"/>
            <a:ext cx="3200400" cy="2954655"/>
          </a:xfrm>
          <a:prstGeom prst="rect">
            <a:avLst/>
          </a:prstGeom>
          <a:noFill/>
        </p:spPr>
        <p:txBody>
          <a:bodyPr wrap="square" rtlCol="0" anchor="t">
            <a:spAutoFit/>
          </a:bodyPr>
          <a:lstStyle/>
          <a:p>
            <a:r>
              <a:rPr lang="en-US" sz="2400"/>
              <a:t>Following the book's convention, the set of rules is used to abbreviate the CFG. Note that there are multiple correct answers for each part.</a:t>
            </a:r>
            <a:endParaRPr lang="en-US" sz="2400">
              <a:cs typeface="Arial"/>
            </a:endParaRPr>
          </a:p>
          <a:p>
            <a:endParaRPr lang="en-US"/>
          </a:p>
        </p:txBody>
      </p:sp>
    </p:spTree>
    <p:extLst>
      <p:ext uri="{BB962C8B-B14F-4D97-AF65-F5344CB8AC3E}">
        <p14:creationId xmlns:p14="http://schemas.microsoft.com/office/powerpoint/2010/main" val="3079084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A669-C6C3-4FF0-AC47-582D9FBD1627}"/>
              </a:ext>
            </a:extLst>
          </p:cNvPr>
          <p:cNvSpPr>
            <a:spLocks noGrp="1"/>
          </p:cNvSpPr>
          <p:nvPr>
            <p:ph type="title"/>
          </p:nvPr>
        </p:nvSpPr>
        <p:spPr>
          <a:xfrm>
            <a:off x="457200" y="400050"/>
            <a:ext cx="8229600" cy="742950"/>
          </a:xfrm>
        </p:spPr>
        <p:txBody>
          <a:bodyPr anchor="ctr">
            <a:normAutofit/>
          </a:bodyPr>
          <a:lstStyle/>
          <a:p>
            <a:r>
              <a:rPr lang="en-US">
                <a:solidFill>
                  <a:srgbClr val="00B050"/>
                </a:solidFill>
              </a:rPr>
              <a:t>Example 3 Solution</a:t>
            </a:r>
          </a:p>
        </p:txBody>
      </p:sp>
      <p:sp>
        <p:nvSpPr>
          <p:cNvPr id="3" name="TextBox 2">
            <a:extLst>
              <a:ext uri="{FF2B5EF4-FFF2-40B4-BE49-F238E27FC236}">
                <a16:creationId xmlns:a16="http://schemas.microsoft.com/office/drawing/2014/main" id="{17E4938C-6C02-42D8-A1A3-00E608D9AD6B}"/>
              </a:ext>
            </a:extLst>
          </p:cNvPr>
          <p:cNvSpPr txBox="1"/>
          <p:nvPr/>
        </p:nvSpPr>
        <p:spPr>
          <a:xfrm>
            <a:off x="5124893" y="1255014"/>
            <a:ext cx="3200400" cy="2954655"/>
          </a:xfrm>
          <a:prstGeom prst="rect">
            <a:avLst/>
          </a:prstGeom>
          <a:noFill/>
        </p:spPr>
        <p:txBody>
          <a:bodyPr wrap="square" rtlCol="0" anchor="t">
            <a:spAutoFit/>
          </a:bodyPr>
          <a:lstStyle/>
          <a:p>
            <a:r>
              <a:rPr lang="en-US" sz="2400"/>
              <a:t>Following the book's convention, the set of rules is used to abbreviate the CFG. Note that there are multiple correct answers for each part.</a:t>
            </a:r>
            <a:endParaRPr lang="en-US" sz="2400">
              <a:cs typeface="Arial"/>
            </a:endParaRPr>
          </a:p>
          <a:p>
            <a:endParaRPr lang="en-US"/>
          </a:p>
        </p:txBody>
      </p:sp>
      <p:pic>
        <p:nvPicPr>
          <p:cNvPr id="5" name="Picture 4">
            <a:extLst>
              <a:ext uri="{FF2B5EF4-FFF2-40B4-BE49-F238E27FC236}">
                <a16:creationId xmlns:a16="http://schemas.microsoft.com/office/drawing/2014/main" id="{28B5438B-10FF-471A-BB21-7884D48BA44B}"/>
              </a:ext>
            </a:extLst>
          </p:cNvPr>
          <p:cNvPicPr>
            <a:picLocks noChangeAspect="1"/>
          </p:cNvPicPr>
          <p:nvPr/>
        </p:nvPicPr>
        <p:blipFill>
          <a:blip r:embed="rId2"/>
          <a:stretch>
            <a:fillRect/>
          </a:stretch>
        </p:blipFill>
        <p:spPr>
          <a:xfrm>
            <a:off x="457200" y="1255014"/>
            <a:ext cx="4039164" cy="2695951"/>
          </a:xfrm>
          <a:prstGeom prst="rect">
            <a:avLst/>
          </a:prstGeom>
        </p:spPr>
      </p:pic>
    </p:spTree>
    <p:extLst>
      <p:ext uri="{BB962C8B-B14F-4D97-AF65-F5344CB8AC3E}">
        <p14:creationId xmlns:p14="http://schemas.microsoft.com/office/powerpoint/2010/main" val="3079882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0B35-FB33-0D47-9090-B3D6C67D29D8}"/>
              </a:ext>
            </a:extLst>
          </p:cNvPr>
          <p:cNvSpPr>
            <a:spLocks noGrp="1"/>
          </p:cNvSpPr>
          <p:nvPr>
            <p:ph type="title"/>
          </p:nvPr>
        </p:nvSpPr>
        <p:spPr/>
        <p:txBody>
          <a:bodyPr/>
          <a:lstStyle/>
          <a:p>
            <a:r>
              <a:rPr lang="en-US">
                <a:solidFill>
                  <a:srgbClr val="00B050"/>
                </a:solidFill>
              </a:rPr>
              <a:t>Monday FAQ (057-062)</a:t>
            </a:r>
          </a:p>
        </p:txBody>
      </p:sp>
      <p:sp>
        <p:nvSpPr>
          <p:cNvPr id="3" name="Content Placeholder 2">
            <a:extLst>
              <a:ext uri="{FF2B5EF4-FFF2-40B4-BE49-F238E27FC236}">
                <a16:creationId xmlns:a16="http://schemas.microsoft.com/office/drawing/2014/main" id="{903F6151-235B-C44A-9BA5-AB85B9FC1045}"/>
              </a:ext>
            </a:extLst>
          </p:cNvPr>
          <p:cNvSpPr>
            <a:spLocks noGrp="1"/>
          </p:cNvSpPr>
          <p:nvPr>
            <p:ph idx="1"/>
          </p:nvPr>
        </p:nvSpPr>
        <p:spPr/>
        <p:txBody>
          <a:bodyPr vert="horz" lIns="91440" tIns="45720" rIns="91440" bIns="45720" rtlCol="0" anchor="t">
            <a:normAutofit/>
          </a:bodyPr>
          <a:lstStyle/>
          <a:p>
            <a:r>
              <a:rPr lang="en-US" sz="2000" b="1" dirty="0">
                <a:ea typeface="+mn-lt"/>
                <a:cs typeface="+mn-lt"/>
              </a:rPr>
              <a:t>Q: </a:t>
            </a:r>
            <a:r>
              <a:rPr lang="en-US" sz="2000" dirty="0">
                <a:ea typeface="+mn-lt"/>
                <a:cs typeface="+mn-lt"/>
              </a:rPr>
              <a:t>Will the strings in the grammar be of finite length?</a:t>
            </a:r>
          </a:p>
          <a:p>
            <a:r>
              <a:rPr lang="en-US" sz="2000" b="1" dirty="0">
                <a:ea typeface="+mn-lt"/>
                <a:cs typeface="+mn-lt"/>
              </a:rPr>
              <a:t>A: </a:t>
            </a:r>
            <a:r>
              <a:rPr lang="en-US" sz="2000" dirty="0">
                <a:ea typeface="+mn-lt"/>
                <a:cs typeface="+mn-lt"/>
              </a:rPr>
              <a:t>Any string that's in the grammar must have a derivation. Each derivation is of finite length, but there can be infinitely many of these derivations that exist.</a:t>
            </a:r>
            <a:endParaRPr lang="en-US" dirty="0"/>
          </a:p>
          <a:p>
            <a:endParaRPr lang="en-US" sz="2000" dirty="0">
              <a:cs typeface="Arial"/>
            </a:endParaRPr>
          </a:p>
        </p:txBody>
      </p:sp>
    </p:spTree>
    <p:extLst>
      <p:ext uri="{BB962C8B-B14F-4D97-AF65-F5344CB8AC3E}">
        <p14:creationId xmlns:p14="http://schemas.microsoft.com/office/powerpoint/2010/main" val="188540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17EE-035D-4F91-A1CA-1123750263EC}"/>
              </a:ext>
            </a:extLst>
          </p:cNvPr>
          <p:cNvSpPr>
            <a:spLocks noGrp="1"/>
          </p:cNvSpPr>
          <p:nvPr>
            <p:ph type="title"/>
          </p:nvPr>
        </p:nvSpPr>
        <p:spPr/>
        <p:txBody>
          <a:bodyPr/>
          <a:lstStyle/>
          <a:p>
            <a:r>
              <a:rPr lang="en-US">
                <a:cs typeface="Arial"/>
              </a:rPr>
              <a:t>Wednesday</a:t>
            </a:r>
            <a:endParaRPr lang="en-US"/>
          </a:p>
        </p:txBody>
      </p:sp>
      <p:sp>
        <p:nvSpPr>
          <p:cNvPr id="3" name="TextBox 2">
            <a:extLst>
              <a:ext uri="{FF2B5EF4-FFF2-40B4-BE49-F238E27FC236}">
                <a16:creationId xmlns:a16="http://schemas.microsoft.com/office/drawing/2014/main" id="{7E6506BD-E33F-6C40-B8E9-94DE406E6122}"/>
              </a:ext>
            </a:extLst>
          </p:cNvPr>
          <p:cNvSpPr txBox="1"/>
          <p:nvPr/>
        </p:nvSpPr>
        <p:spPr>
          <a:xfrm>
            <a:off x="457200" y="1331844"/>
            <a:ext cx="1680909" cy="369332"/>
          </a:xfrm>
          <a:prstGeom prst="rect">
            <a:avLst/>
          </a:prstGeom>
          <a:noFill/>
        </p:spPr>
        <p:txBody>
          <a:bodyPr wrap="none" rtlCol="0">
            <a:spAutoFit/>
          </a:bodyPr>
          <a:lstStyle/>
          <a:p>
            <a:r>
              <a:rPr lang="en-US"/>
              <a:t>Video 063-067</a:t>
            </a:r>
          </a:p>
        </p:txBody>
      </p:sp>
      <p:sp>
        <p:nvSpPr>
          <p:cNvPr id="4" name="Rectangle 3">
            <a:extLst>
              <a:ext uri="{FF2B5EF4-FFF2-40B4-BE49-F238E27FC236}">
                <a16:creationId xmlns:a16="http://schemas.microsoft.com/office/drawing/2014/main" id="{99005F78-D073-654E-9B02-C315733C403D}"/>
              </a:ext>
            </a:extLst>
          </p:cNvPr>
          <p:cNvSpPr/>
          <p:nvPr/>
        </p:nvSpPr>
        <p:spPr>
          <a:xfrm>
            <a:off x="492884" y="1890020"/>
            <a:ext cx="4572000" cy="2308324"/>
          </a:xfrm>
          <a:prstGeom prst="rect">
            <a:avLst/>
          </a:prstGeom>
        </p:spPr>
        <p:txBody>
          <a:bodyPr>
            <a:spAutoFit/>
          </a:bodyPr>
          <a:lstStyle/>
          <a:p>
            <a:r>
              <a:rPr lang="en-US" dirty="0"/>
              <a:t>Today’s learning goals</a:t>
            </a:r>
          </a:p>
          <a:p>
            <a:pPr marL="285750" indent="-285750">
              <a:buFont typeface="Arial" panose="020B0604020202020204" pitchFamily="34" charset="0"/>
              <a:buChar char="•"/>
            </a:pPr>
            <a:r>
              <a:rPr lang="en-US" dirty="0"/>
              <a:t>Identify when a CFG is ambiguous</a:t>
            </a:r>
          </a:p>
          <a:p>
            <a:pPr marL="285750" indent="-285750">
              <a:buFont typeface="Arial" panose="020B0604020202020204" pitchFamily="34" charset="0"/>
              <a:buChar char="•"/>
            </a:pPr>
            <a:r>
              <a:rPr lang="en-US" dirty="0"/>
              <a:t>Prove the closure of class of CFLs under certain operations</a:t>
            </a:r>
          </a:p>
          <a:p>
            <a:pPr marL="285750" indent="-285750">
              <a:buFont typeface="Arial" panose="020B0604020202020204" pitchFamily="34" charset="0"/>
              <a:buChar char="•"/>
            </a:pPr>
            <a:endParaRPr lang="en-US" dirty="0"/>
          </a:p>
          <a:p>
            <a:r>
              <a:rPr lang="en-US" dirty="0"/>
              <a:t>Today’s textbook sections</a:t>
            </a:r>
          </a:p>
          <a:p>
            <a:pPr marL="285750" indent="-285750">
              <a:buFont typeface="Arial" charset="0"/>
              <a:buChar char="•"/>
            </a:pPr>
            <a:r>
              <a:rPr lang="en-US" dirty="0" err="1"/>
              <a:t>Sipser</a:t>
            </a:r>
            <a:r>
              <a:rPr lang="en-US" dirty="0"/>
              <a:t> 2.2 paragraph at the top of page 117</a:t>
            </a:r>
          </a:p>
        </p:txBody>
      </p:sp>
    </p:spTree>
    <p:extLst>
      <p:ext uri="{BB962C8B-B14F-4D97-AF65-F5344CB8AC3E}">
        <p14:creationId xmlns:p14="http://schemas.microsoft.com/office/powerpoint/2010/main" val="3516155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a:hlinkClick r:id="rId2"/>
              </a:rPr>
              <a:t>063.CSE105.CFGDesignForNonregularLanguage.mp4</a:t>
            </a:r>
            <a:endParaRPr lang="en-US" sz="2400"/>
          </a:p>
        </p:txBody>
      </p:sp>
      <p:sp>
        <p:nvSpPr>
          <p:cNvPr id="3" name="TextBox 2">
            <a:extLst>
              <a:ext uri="{FF2B5EF4-FFF2-40B4-BE49-F238E27FC236}">
                <a16:creationId xmlns:a16="http://schemas.microsoft.com/office/drawing/2014/main" id="{9DF51D49-05A0-7143-B566-854B528529C1}"/>
              </a:ext>
            </a:extLst>
          </p:cNvPr>
          <p:cNvSpPr txBox="1"/>
          <p:nvPr/>
        </p:nvSpPr>
        <p:spPr>
          <a:xfrm>
            <a:off x="457200" y="905492"/>
            <a:ext cx="3571150" cy="1200329"/>
          </a:xfrm>
          <a:prstGeom prst="rect">
            <a:avLst/>
          </a:prstGeom>
          <a:noFill/>
        </p:spPr>
        <p:txBody>
          <a:bodyPr wrap="square" rtlCol="0">
            <a:spAutoFit/>
          </a:bodyPr>
          <a:lstStyle/>
          <a:p>
            <a:r>
              <a:rPr lang="en-US" i="1"/>
              <a:t>Remember:</a:t>
            </a:r>
          </a:p>
          <a:p>
            <a:r>
              <a:rPr lang="en-US">
                <a:solidFill>
                  <a:srgbClr val="FF375F"/>
                </a:solidFill>
              </a:rPr>
              <a:t>Regular Language</a:t>
            </a:r>
            <a:r>
              <a:rPr lang="en-US"/>
              <a:t>: A language that can be expressed using a regular expression. </a:t>
            </a:r>
          </a:p>
        </p:txBody>
      </p:sp>
      <p:pic>
        <p:nvPicPr>
          <p:cNvPr id="4" name="Content Placeholder 4" descr="A screenshot of a cell phone&#10;&#10;Description automatically generated">
            <a:extLst>
              <a:ext uri="{FF2B5EF4-FFF2-40B4-BE49-F238E27FC236}">
                <a16:creationId xmlns:a16="http://schemas.microsoft.com/office/drawing/2014/main" id="{517D84DA-0E88-144F-9485-DA427315091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764" t="14038" r="15523" b="47476"/>
          <a:stretch/>
        </p:blipFill>
        <p:spPr>
          <a:xfrm>
            <a:off x="457200" y="2329071"/>
            <a:ext cx="3853234" cy="1720692"/>
          </a:xfrm>
        </p:spPr>
      </p:pic>
      <p:sp>
        <p:nvSpPr>
          <p:cNvPr id="5" name="TextBox 4">
            <a:extLst>
              <a:ext uri="{FF2B5EF4-FFF2-40B4-BE49-F238E27FC236}">
                <a16:creationId xmlns:a16="http://schemas.microsoft.com/office/drawing/2014/main" id="{C00E55C8-688F-CE4C-953B-45F4680DB161}"/>
              </a:ext>
            </a:extLst>
          </p:cNvPr>
          <p:cNvSpPr txBox="1"/>
          <p:nvPr/>
        </p:nvSpPr>
        <p:spPr>
          <a:xfrm>
            <a:off x="657363" y="4149902"/>
            <a:ext cx="2473754" cy="246221"/>
          </a:xfrm>
          <a:prstGeom prst="rect">
            <a:avLst/>
          </a:prstGeom>
          <a:noFill/>
        </p:spPr>
        <p:txBody>
          <a:bodyPr wrap="none" rtlCol="0">
            <a:spAutoFit/>
          </a:bodyPr>
          <a:lstStyle/>
          <a:p>
            <a:r>
              <a:rPr lang="en-US" sz="1000"/>
              <a:t>Regular expression def. from section 1.3</a:t>
            </a:r>
          </a:p>
        </p:txBody>
      </p:sp>
      <p:sp>
        <p:nvSpPr>
          <p:cNvPr id="6" name="Rectangle 5">
            <a:extLst>
              <a:ext uri="{FF2B5EF4-FFF2-40B4-BE49-F238E27FC236}">
                <a16:creationId xmlns:a16="http://schemas.microsoft.com/office/drawing/2014/main" id="{5375B490-960B-8B4F-B4A7-43AED6828A56}"/>
              </a:ext>
            </a:extLst>
          </p:cNvPr>
          <p:cNvSpPr/>
          <p:nvPr/>
        </p:nvSpPr>
        <p:spPr>
          <a:xfrm>
            <a:off x="4335276" y="1186502"/>
            <a:ext cx="4238881" cy="2031325"/>
          </a:xfrm>
          <a:prstGeom prst="rect">
            <a:avLst/>
          </a:prstGeom>
        </p:spPr>
        <p:txBody>
          <a:bodyPr wrap="square" anchor="t">
            <a:spAutoFit/>
          </a:bodyPr>
          <a:lstStyle/>
          <a:p>
            <a:r>
              <a:rPr lang="en-US">
                <a:solidFill>
                  <a:srgbClr val="FF375F"/>
                </a:solidFill>
              </a:rPr>
              <a:t>Context-free language </a:t>
            </a:r>
            <a:r>
              <a:rPr lang="en-US"/>
              <a:t>(CFL): A language generated by a </a:t>
            </a:r>
            <a:r>
              <a:rPr lang="en-US">
                <a:solidFill>
                  <a:srgbClr val="FF9300"/>
                </a:solidFill>
              </a:rPr>
              <a:t>CFG</a:t>
            </a:r>
            <a:r>
              <a:rPr lang="en-US"/>
              <a:t>.</a:t>
            </a:r>
          </a:p>
          <a:p>
            <a:endParaRPr lang="en-US"/>
          </a:p>
          <a:p>
            <a:r>
              <a:rPr lang="en-US">
                <a:solidFill>
                  <a:srgbClr val="FF9300"/>
                </a:solidFill>
              </a:rPr>
              <a:t>Context-free grammar</a:t>
            </a:r>
            <a:r>
              <a:rPr lang="en-US">
                <a:solidFill>
                  <a:srgbClr val="FF9300"/>
                </a:solidFill>
                <a:sym typeface="Wingdings" pitchFamily="2" charset="2"/>
              </a:rPr>
              <a:t> </a:t>
            </a:r>
            <a:r>
              <a:rPr lang="en-US">
                <a:sym typeface="Wingdings" pitchFamily="2" charset="2"/>
              </a:rPr>
              <a:t>(CFG): A 4-tuple (</a:t>
            </a:r>
            <a:r>
              <a:rPr lang="en-US" i="1">
                <a:sym typeface="Wingdings" pitchFamily="2" charset="2"/>
              </a:rPr>
              <a:t>V, </a:t>
            </a:r>
            <a:r>
              <a:rPr lang="el-GR" i="1">
                <a:ea typeface="+mn-lt"/>
                <a:cs typeface="+mn-lt"/>
              </a:rPr>
              <a:t>Σ</a:t>
            </a:r>
            <a:r>
              <a:rPr lang="en-US" i="1">
                <a:ea typeface="+mn-lt"/>
                <a:cs typeface="+mn-lt"/>
              </a:rPr>
              <a:t>, R, S</a:t>
            </a:r>
            <a:r>
              <a:rPr lang="en-US">
                <a:ea typeface="+mn-lt"/>
                <a:cs typeface="+mn-lt"/>
              </a:rPr>
              <a:t>) </a:t>
            </a:r>
            <a:r>
              <a:rPr lang="en-US"/>
              <a:t>of the set </a:t>
            </a:r>
            <a:r>
              <a:rPr lang="en-US">
                <a:sym typeface="Wingdings" pitchFamily="2" charset="2"/>
              </a:rPr>
              <a:t>of variables, the set of terminals, the set of rules, and the start variable.</a:t>
            </a:r>
            <a:endParaRPr lang="en-US"/>
          </a:p>
        </p:txBody>
      </p:sp>
    </p:spTree>
    <p:extLst>
      <p:ext uri="{BB962C8B-B14F-4D97-AF65-F5344CB8AC3E}">
        <p14:creationId xmlns:p14="http://schemas.microsoft.com/office/powerpoint/2010/main" val="1545284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Designing a CFG</a:t>
            </a:r>
          </a:p>
        </p:txBody>
      </p:sp>
      <p:sp>
        <p:nvSpPr>
          <p:cNvPr id="3" name="Content Placeholder 2"/>
          <p:cNvSpPr>
            <a:spLocks noGrp="1"/>
          </p:cNvSpPr>
          <p:nvPr>
            <p:ph idx="1"/>
          </p:nvPr>
        </p:nvSpPr>
        <p:spPr/>
        <p:txBody>
          <a:bodyPr/>
          <a:lstStyle/>
          <a:p>
            <a:pPr marL="0" indent="0" algn="ctr">
              <a:buNone/>
            </a:pPr>
            <a:r>
              <a:rPr lang="en-US"/>
              <a:t>L = { </a:t>
            </a:r>
            <a:r>
              <a:rPr lang="en-US" err="1"/>
              <a:t>a</a:t>
            </a:r>
            <a:r>
              <a:rPr lang="en-US" baseline="30000" err="1"/>
              <a:t>n</a:t>
            </a:r>
            <a:r>
              <a:rPr lang="en-US" err="1"/>
              <a:t>b</a:t>
            </a:r>
            <a:r>
              <a:rPr lang="en-US" baseline="30000" err="1"/>
              <a:t>n</a:t>
            </a:r>
            <a:r>
              <a:rPr lang="en-US"/>
              <a:t> | n ≥ 0 }</a:t>
            </a:r>
          </a:p>
          <a:p>
            <a:pPr marL="0" indent="0" algn="ctr">
              <a:buNone/>
            </a:pPr>
            <a:endParaRPr lang="en-US"/>
          </a:p>
          <a:p>
            <a:pPr marL="0" indent="0">
              <a:buNone/>
            </a:pPr>
            <a:r>
              <a:rPr lang="en-US">
                <a:solidFill>
                  <a:schemeClr val="accent1"/>
                </a:solidFill>
              </a:rPr>
              <a:t>One approach:</a:t>
            </a:r>
          </a:p>
          <a:p>
            <a:pPr>
              <a:buFontTx/>
              <a:buChar char="-"/>
            </a:pPr>
            <a:r>
              <a:rPr lang="en-US">
                <a:solidFill>
                  <a:schemeClr val="accent1"/>
                </a:solidFill>
              </a:rPr>
              <a:t>what is shortest string in the language?</a:t>
            </a:r>
          </a:p>
          <a:p>
            <a:pPr>
              <a:buFontTx/>
              <a:buChar char="-"/>
            </a:pPr>
            <a:r>
              <a:rPr lang="en-US">
                <a:solidFill>
                  <a:schemeClr val="accent1"/>
                </a:solidFill>
              </a:rPr>
              <a:t>how do we go from shorter strings to longer ones?</a:t>
            </a:r>
          </a:p>
        </p:txBody>
      </p:sp>
      <p:sp>
        <p:nvSpPr>
          <p:cNvPr id="4" name="Cloud Callout 3"/>
          <p:cNvSpPr/>
          <p:nvPr/>
        </p:nvSpPr>
        <p:spPr>
          <a:xfrm>
            <a:off x="6310255" y="0"/>
            <a:ext cx="2716156" cy="1442689"/>
          </a:xfrm>
          <a:prstGeom prst="cloudCallout">
            <a:avLst>
              <a:gd name="adj1" fmla="val -67009"/>
              <a:gd name="adj2" fmla="val 29891"/>
            </a:avLst>
          </a:prstGeom>
          <a:solidFill>
            <a:srgbClr val="FCEFC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4128D2"/>
                </a:solidFill>
              </a:rPr>
              <a:t>We know this set is not regular!</a:t>
            </a:r>
          </a:p>
          <a:p>
            <a:pPr algn="ctr"/>
            <a:r>
              <a:rPr lang="en-US" sz="1200">
                <a:solidFill>
                  <a:schemeClr val="accent6">
                    <a:lumMod val="75000"/>
                  </a:schemeClr>
                </a:solidFill>
              </a:rPr>
              <a:t>(because DFA/NFA can’t “remember” how many ‘a’ it has read)</a:t>
            </a:r>
          </a:p>
        </p:txBody>
      </p:sp>
    </p:spTree>
    <p:extLst>
      <p:ext uri="{BB962C8B-B14F-4D97-AF65-F5344CB8AC3E}">
        <p14:creationId xmlns:p14="http://schemas.microsoft.com/office/powerpoint/2010/main" val="2548912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B0203325-227A-8E4B-9E49-A8FDD7CBB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 y="0"/>
            <a:ext cx="9136560" cy="5143500"/>
          </a:xfrm>
          <a:prstGeom prst="rect">
            <a:avLst/>
          </a:prstGeom>
        </p:spPr>
      </p:pic>
    </p:spTree>
    <p:extLst>
      <p:ext uri="{BB962C8B-B14F-4D97-AF65-F5344CB8AC3E}">
        <p14:creationId xmlns:p14="http://schemas.microsoft.com/office/powerpoint/2010/main" val="3876269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0757-204D-984D-BFAA-F5ABE449820A}"/>
              </a:ext>
            </a:extLst>
          </p:cNvPr>
          <p:cNvSpPr>
            <a:spLocks noGrp="1"/>
          </p:cNvSpPr>
          <p:nvPr>
            <p:ph type="title"/>
          </p:nvPr>
        </p:nvSpPr>
        <p:spPr/>
        <p:txBody>
          <a:bodyPr/>
          <a:lstStyle/>
          <a:p>
            <a:r>
              <a:rPr lang="en-US">
                <a:solidFill>
                  <a:srgbClr val="00B050"/>
                </a:solidFill>
              </a:rPr>
              <a:t>Key Notation and Definitions (063)</a:t>
            </a:r>
            <a:endParaRPr lang="en-US"/>
          </a:p>
        </p:txBody>
      </p:sp>
      <p:sp>
        <p:nvSpPr>
          <p:cNvPr id="4" name="Rectangle 3">
            <a:extLst>
              <a:ext uri="{FF2B5EF4-FFF2-40B4-BE49-F238E27FC236}">
                <a16:creationId xmlns:a16="http://schemas.microsoft.com/office/drawing/2014/main" id="{B5DD80DE-8801-8D4D-A2A7-EE3DC5BB9ED9}"/>
              </a:ext>
            </a:extLst>
          </p:cNvPr>
          <p:cNvSpPr/>
          <p:nvPr/>
        </p:nvSpPr>
        <p:spPr>
          <a:xfrm>
            <a:off x="622852" y="1431018"/>
            <a:ext cx="7653130" cy="1015663"/>
          </a:xfrm>
          <a:prstGeom prst="rect">
            <a:avLst/>
          </a:prstGeom>
        </p:spPr>
        <p:txBody>
          <a:bodyPr wrap="square" anchor="t">
            <a:spAutoFit/>
          </a:bodyPr>
          <a:lstStyle/>
          <a:p>
            <a:r>
              <a:rPr lang="en-US" sz="2000" b="1"/>
              <a:t>Fact</a:t>
            </a:r>
            <a:r>
              <a:rPr lang="en-US" sz="2000"/>
              <a:t>: Every regular language is a context-free language.</a:t>
            </a:r>
          </a:p>
          <a:p>
            <a:endParaRPr lang="en-US" sz="2000"/>
          </a:p>
          <a:p>
            <a:r>
              <a:rPr lang="en-US" sz="2000" b="1"/>
              <a:t>Fact</a:t>
            </a:r>
            <a:r>
              <a:rPr lang="en-US" sz="2000"/>
              <a:t>: There are context-free languages that are nonregular.</a:t>
            </a:r>
          </a:p>
        </p:txBody>
      </p:sp>
    </p:spTree>
    <p:extLst>
      <p:ext uri="{BB962C8B-B14F-4D97-AF65-F5344CB8AC3E}">
        <p14:creationId xmlns:p14="http://schemas.microsoft.com/office/powerpoint/2010/main" val="1128731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04AB448-A862-CC4C-9D56-ADD1756E856A}"/>
              </a:ext>
            </a:extLst>
          </p:cNvPr>
          <p:cNvSpPr>
            <a:spLocks noGrp="1"/>
          </p:cNvSpPr>
          <p:nvPr>
            <p:ph idx="1"/>
          </p:nvPr>
        </p:nvSpPr>
        <p:spPr>
          <a:xfrm>
            <a:off x="457200" y="1200150"/>
            <a:ext cx="8229600" cy="3814520"/>
          </a:xfrm>
        </p:spPr>
        <p:txBody>
          <a:bodyPr vert="horz" lIns="91440" tIns="45720" rIns="91440" bIns="45720" rtlCol="0" anchor="t">
            <a:normAutofit/>
          </a:bodyPr>
          <a:lstStyle/>
          <a:p>
            <a:pPr marL="0" indent="0">
              <a:buNone/>
            </a:pPr>
            <a:r>
              <a:rPr lang="en-US"/>
              <a:t>Review PDA:</a:t>
            </a:r>
          </a:p>
          <a:p>
            <a:pPr marL="0" indent="0">
              <a:buNone/>
            </a:pPr>
            <a:endParaRPr lang="en-US"/>
          </a:p>
          <a:p>
            <a:pPr marL="0" indent="0">
              <a:buNone/>
            </a:pPr>
            <a:r>
              <a:rPr lang="en-US"/>
              <a:t>Think as an NFA + stack</a:t>
            </a:r>
            <a:endParaRPr lang="en-US">
              <a:cs typeface="Arial"/>
            </a:endParaRPr>
          </a:p>
          <a:p>
            <a:pPr marL="0" indent="0">
              <a:buNone/>
            </a:pPr>
            <a:endParaRPr lang="en-US"/>
          </a:p>
          <a:p>
            <a:pPr marL="0" indent="0">
              <a:buNone/>
            </a:pPr>
            <a:r>
              <a:rPr lang="en-US" sz="1600" i="1"/>
              <a:t>At each step: </a:t>
            </a:r>
            <a:endParaRPr lang="en-US" sz="1600" i="1">
              <a:cs typeface="Arial"/>
            </a:endParaRPr>
          </a:p>
          <a:p>
            <a:pPr marL="0" indent="0">
              <a:buNone/>
            </a:pPr>
            <a:r>
              <a:rPr lang="en-US"/>
              <a:t>-</a:t>
            </a:r>
            <a:r>
              <a:rPr lang="en-US">
                <a:solidFill>
                  <a:srgbClr val="00B0F0"/>
                </a:solidFill>
              </a:rPr>
              <a:t>Transition</a:t>
            </a:r>
            <a:r>
              <a:rPr lang="en-US">
                <a:solidFill>
                  <a:schemeClr val="tx2">
                    <a:lumMod val="75000"/>
                  </a:schemeClr>
                </a:solidFill>
              </a:rPr>
              <a:t> </a:t>
            </a:r>
            <a:r>
              <a:rPr lang="en-US"/>
              <a:t>to the new state based on </a:t>
            </a:r>
            <a:r>
              <a:rPr lang="en-US">
                <a:solidFill>
                  <a:srgbClr val="292934"/>
                </a:solidFill>
              </a:rPr>
              <a:t>the </a:t>
            </a:r>
            <a:r>
              <a:rPr lang="en-US">
                <a:solidFill>
                  <a:srgbClr val="7030A0"/>
                </a:solidFill>
              </a:rPr>
              <a:t>current state</a:t>
            </a:r>
            <a:r>
              <a:rPr lang="en-US"/>
              <a:t>, </a:t>
            </a:r>
            <a:r>
              <a:rPr lang="en-US">
                <a:solidFill>
                  <a:srgbClr val="292934"/>
                </a:solidFill>
              </a:rPr>
              <a:t>the </a:t>
            </a:r>
            <a:r>
              <a:rPr lang="en-US">
                <a:solidFill>
                  <a:srgbClr val="7030A0"/>
                </a:solidFill>
              </a:rPr>
              <a:t>symbol read</a:t>
            </a:r>
            <a:r>
              <a:rPr lang="en-US"/>
              <a:t>, </a:t>
            </a:r>
            <a:r>
              <a:rPr lang="en-US">
                <a:solidFill>
                  <a:srgbClr val="FEA90F"/>
                </a:solidFill>
              </a:rPr>
              <a:t>and </a:t>
            </a:r>
            <a:r>
              <a:rPr lang="en-US"/>
              <a:t>the</a:t>
            </a:r>
            <a:r>
              <a:rPr lang="en-US">
                <a:solidFill>
                  <a:srgbClr val="292934"/>
                </a:solidFill>
              </a:rPr>
              <a:t> </a:t>
            </a:r>
            <a:r>
              <a:rPr lang="en-US">
                <a:solidFill>
                  <a:srgbClr val="7030A0"/>
                </a:solidFill>
              </a:rPr>
              <a:t>symbol at the top of the stack</a:t>
            </a:r>
            <a:r>
              <a:rPr lang="en-US"/>
              <a:t>.</a:t>
            </a:r>
            <a:endParaRPr lang="en-US">
              <a:cs typeface="Arial"/>
            </a:endParaRPr>
          </a:p>
          <a:p>
            <a:pPr marL="0" indent="0">
              <a:buNone/>
            </a:pPr>
            <a:r>
              <a:rPr lang="en-US"/>
              <a:t>-(Possibly) </a:t>
            </a:r>
            <a:r>
              <a:rPr lang="en-US">
                <a:solidFill>
                  <a:srgbClr val="00B0F0"/>
                </a:solidFill>
              </a:rPr>
              <a:t>push</a:t>
            </a:r>
            <a:r>
              <a:rPr lang="en-US">
                <a:solidFill>
                  <a:schemeClr val="tx2">
                    <a:lumMod val="75000"/>
                  </a:schemeClr>
                </a:solidFill>
              </a:rPr>
              <a:t> </a:t>
            </a:r>
            <a:r>
              <a:rPr lang="en-US"/>
              <a:t>and/or</a:t>
            </a:r>
            <a:r>
              <a:rPr lang="en-US">
                <a:solidFill>
                  <a:schemeClr val="tx2">
                    <a:lumMod val="75000"/>
                  </a:schemeClr>
                </a:solidFill>
              </a:rPr>
              <a:t> </a:t>
            </a:r>
            <a:r>
              <a:rPr lang="en-US">
                <a:solidFill>
                  <a:srgbClr val="00B0F0"/>
                </a:solidFill>
              </a:rPr>
              <a:t>pop</a:t>
            </a:r>
            <a:r>
              <a:rPr lang="en-US">
                <a:solidFill>
                  <a:schemeClr val="tx2">
                    <a:lumMod val="75000"/>
                  </a:schemeClr>
                </a:solidFill>
              </a:rPr>
              <a:t> </a:t>
            </a:r>
            <a:r>
              <a:rPr lang="en-US"/>
              <a:t>a symbol to/from the top of </a:t>
            </a:r>
            <a:r>
              <a:rPr lang="en-US">
                <a:solidFill>
                  <a:srgbClr val="292934"/>
                </a:solidFill>
              </a:rPr>
              <a:t>the </a:t>
            </a:r>
            <a:r>
              <a:rPr lang="en-US">
                <a:solidFill>
                  <a:srgbClr val="7030A0"/>
                </a:solidFill>
              </a:rPr>
              <a:t>stack</a:t>
            </a:r>
            <a:r>
              <a:rPr lang="en-US"/>
              <a:t>.</a:t>
            </a:r>
            <a:endParaRPr lang="en-US">
              <a:cs typeface="Arial"/>
            </a:endParaRPr>
          </a:p>
          <a:p>
            <a:pPr marL="0" indent="0">
              <a:buNone/>
            </a:pPr>
            <a:endParaRPr lang="en-US"/>
          </a:p>
        </p:txBody>
      </p:sp>
      <p:pic>
        <p:nvPicPr>
          <p:cNvPr id="5" name="Picture 4" descr="A screenshot of a cell phone&#10;&#10;Description automatically generated">
            <a:extLst>
              <a:ext uri="{FF2B5EF4-FFF2-40B4-BE49-F238E27FC236}">
                <a16:creationId xmlns:a16="http://schemas.microsoft.com/office/drawing/2014/main" id="{28EC25F8-472F-364F-BA3F-8A4EEAF30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564" y="1200149"/>
            <a:ext cx="4751425" cy="2086389"/>
          </a:xfrm>
          <a:prstGeom prst="rect">
            <a:avLst/>
          </a:prstGeom>
        </p:spPr>
      </p:pic>
      <p:sp>
        <p:nvSpPr>
          <p:cNvPr id="7" name="Title 1">
            <a:extLst>
              <a:ext uri="{FF2B5EF4-FFF2-40B4-BE49-F238E27FC236}">
                <a16:creationId xmlns:a16="http://schemas.microsoft.com/office/drawing/2014/main" id="{E921DEE3-81C5-EC4A-A452-3D13BDC58B3D}"/>
              </a:ext>
            </a:extLst>
          </p:cNvPr>
          <p:cNvSpPr txBox="1">
            <a:spLocks/>
          </p:cNvSpPr>
          <p:nvPr/>
        </p:nvSpPr>
        <p:spPr>
          <a:xfrm>
            <a:off x="457200" y="380172"/>
            <a:ext cx="8229600" cy="7429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400" dirty="0">
                <a:hlinkClick r:id="rId3"/>
              </a:rPr>
              <a:t>064.CSE105.ContextFreeLanguagesIntro.mp4</a:t>
            </a:r>
            <a:endParaRPr lang="en-US" sz="2400" dirty="0"/>
          </a:p>
        </p:txBody>
      </p:sp>
    </p:spTree>
    <p:extLst>
      <p:ext uri="{BB962C8B-B14F-4D97-AF65-F5344CB8AC3E}">
        <p14:creationId xmlns:p14="http://schemas.microsoft.com/office/powerpoint/2010/main" val="357816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17EE-035D-4F91-A1CA-1123750263EC}"/>
              </a:ext>
            </a:extLst>
          </p:cNvPr>
          <p:cNvSpPr>
            <a:spLocks noGrp="1"/>
          </p:cNvSpPr>
          <p:nvPr>
            <p:ph type="title"/>
          </p:nvPr>
        </p:nvSpPr>
        <p:spPr/>
        <p:txBody>
          <a:bodyPr/>
          <a:lstStyle/>
          <a:p>
            <a:r>
              <a:rPr lang="en-US">
                <a:cs typeface="Arial"/>
              </a:rPr>
              <a:t>Monday</a:t>
            </a:r>
            <a:endParaRPr lang="en-US"/>
          </a:p>
        </p:txBody>
      </p:sp>
      <p:sp>
        <p:nvSpPr>
          <p:cNvPr id="4" name="TextBox 3">
            <a:extLst>
              <a:ext uri="{FF2B5EF4-FFF2-40B4-BE49-F238E27FC236}">
                <a16:creationId xmlns:a16="http://schemas.microsoft.com/office/drawing/2014/main" id="{FA5B2836-CD29-1C41-A493-E6091DE76E6C}"/>
              </a:ext>
            </a:extLst>
          </p:cNvPr>
          <p:cNvSpPr txBox="1"/>
          <p:nvPr/>
        </p:nvSpPr>
        <p:spPr>
          <a:xfrm>
            <a:off x="457200" y="1331844"/>
            <a:ext cx="6064481" cy="3250121"/>
          </a:xfrm>
          <a:prstGeom prst="rect">
            <a:avLst/>
          </a:prstGeom>
          <a:noFill/>
        </p:spPr>
        <p:txBody>
          <a:bodyPr wrap="none" rtlCol="0" anchor="t">
            <a:spAutoFit/>
          </a:bodyPr>
          <a:lstStyle/>
          <a:p>
            <a:pPr>
              <a:spcBef>
                <a:spcPct val="0"/>
              </a:spcBef>
            </a:pPr>
            <a:r>
              <a:rPr lang="en-US" dirty="0"/>
              <a:t>Videos 057-062</a:t>
            </a:r>
          </a:p>
          <a:p>
            <a:pPr>
              <a:spcBef>
                <a:spcPct val="0"/>
              </a:spcBef>
            </a:pPr>
            <a:endParaRPr lang="en-US" dirty="0">
              <a:cs typeface="Arial"/>
            </a:endParaRPr>
          </a:p>
          <a:p>
            <a:pPr>
              <a:spcBef>
                <a:spcPct val="0"/>
              </a:spcBef>
            </a:pPr>
            <a:r>
              <a:rPr lang="en-US" dirty="0">
                <a:ea typeface="+mn-lt"/>
                <a:cs typeface="+mn-lt"/>
              </a:rPr>
              <a:t>Today's learning goals</a:t>
            </a:r>
          </a:p>
          <a:p>
            <a:pPr marL="285750" indent="-285750">
              <a:spcBef>
                <a:spcPct val="20000"/>
              </a:spcBef>
              <a:buFont typeface="Arial" panose="020B0604020202020204" pitchFamily="34" charset="0"/>
              <a:buChar char="•"/>
            </a:pPr>
            <a:r>
              <a:rPr lang="en-US" dirty="0">
                <a:ea typeface="+mn-lt"/>
                <a:cs typeface="+mn-lt"/>
              </a:rPr>
              <a:t>Identify the components of a formal definition of a CFG</a:t>
            </a:r>
          </a:p>
          <a:p>
            <a:pPr marL="285750" indent="-285750">
              <a:spcBef>
                <a:spcPct val="20000"/>
              </a:spcBef>
              <a:buFont typeface="Arial"/>
              <a:buChar char="•"/>
            </a:pPr>
            <a:r>
              <a:rPr lang="en-US" dirty="0">
                <a:ea typeface="+mn-lt"/>
                <a:cs typeface="+mn-lt"/>
              </a:rPr>
              <a:t>Derive strings in the language of a given CFG</a:t>
            </a:r>
          </a:p>
          <a:p>
            <a:pPr marL="285750" indent="-285750">
              <a:spcBef>
                <a:spcPct val="20000"/>
              </a:spcBef>
              <a:buFont typeface="Arial"/>
              <a:buChar char="•"/>
            </a:pPr>
            <a:r>
              <a:rPr lang="en-US" dirty="0">
                <a:ea typeface="+mn-lt"/>
                <a:cs typeface="+mn-lt"/>
              </a:rPr>
              <a:t>Determine the language of a given CFG</a:t>
            </a:r>
          </a:p>
          <a:p>
            <a:pPr marL="285750" indent="-285750">
              <a:spcBef>
                <a:spcPct val="20000"/>
              </a:spcBef>
              <a:buFont typeface="Arial"/>
              <a:buChar char="•"/>
            </a:pPr>
            <a:r>
              <a:rPr lang="en-US" dirty="0">
                <a:ea typeface="+mn-lt"/>
                <a:cs typeface="+mn-lt"/>
              </a:rPr>
              <a:t>Design a CFG generating a given language</a:t>
            </a:r>
          </a:p>
          <a:p>
            <a:pPr marL="285750" indent="-285750">
              <a:spcBef>
                <a:spcPct val="20000"/>
              </a:spcBef>
              <a:buFont typeface="Arial"/>
              <a:buChar char="•"/>
            </a:pPr>
            <a:endParaRPr lang="en-US" dirty="0">
              <a:ea typeface="+mn-lt"/>
              <a:cs typeface="+mn-lt"/>
            </a:endParaRPr>
          </a:p>
          <a:p>
            <a:pPr>
              <a:spcBef>
                <a:spcPct val="20000"/>
              </a:spcBef>
            </a:pPr>
            <a:r>
              <a:rPr lang="en-US" dirty="0">
                <a:ea typeface="+mn-lt"/>
                <a:cs typeface="+mn-lt"/>
              </a:rPr>
              <a:t>Today's textbook sections</a:t>
            </a:r>
          </a:p>
          <a:p>
            <a:pPr>
              <a:spcBef>
                <a:spcPct val="20000"/>
              </a:spcBef>
            </a:pPr>
            <a:r>
              <a:rPr lang="en-US" dirty="0" err="1">
                <a:ea typeface="+mn-lt"/>
                <a:cs typeface="+mn-lt"/>
              </a:rPr>
              <a:t>Sipser</a:t>
            </a:r>
            <a:r>
              <a:rPr lang="en-US" dirty="0">
                <a:ea typeface="+mn-lt"/>
                <a:cs typeface="+mn-lt"/>
              </a:rPr>
              <a:t> 2.1 </a:t>
            </a:r>
            <a:r>
              <a:rPr lang="en-US" dirty="0"/>
              <a:t> Introduction (page 102)</a:t>
            </a:r>
            <a:endParaRPr lang="en-US" dirty="0">
              <a:ea typeface="+mn-lt"/>
              <a:cs typeface="+mn-lt"/>
            </a:endParaRPr>
          </a:p>
        </p:txBody>
      </p:sp>
    </p:spTree>
    <p:extLst>
      <p:ext uri="{BB962C8B-B14F-4D97-AF65-F5344CB8AC3E}">
        <p14:creationId xmlns:p14="http://schemas.microsoft.com/office/powerpoint/2010/main" val="4204258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Context-free languages</a:t>
            </a:r>
          </a:p>
        </p:txBody>
      </p:sp>
      <p:sp>
        <p:nvSpPr>
          <p:cNvPr id="3" name="Content Placeholder 2"/>
          <p:cNvSpPr>
            <a:spLocks noGrp="1"/>
          </p:cNvSpPr>
          <p:nvPr>
            <p:ph idx="1"/>
          </p:nvPr>
        </p:nvSpPr>
        <p:spPr/>
        <p:txBody>
          <a:bodyPr>
            <a:normAutofit/>
          </a:bodyPr>
          <a:lstStyle/>
          <a:p>
            <a:r>
              <a:rPr lang="en-US"/>
              <a:t>L ( 00*)</a:t>
            </a:r>
          </a:p>
          <a:p>
            <a:r>
              <a:rPr lang="en-US"/>
              <a:t>L( (0U1)* )</a:t>
            </a:r>
          </a:p>
          <a:p>
            <a:r>
              <a:rPr lang="en-US"/>
              <a:t>{w | w has at least three 1s}</a:t>
            </a:r>
          </a:p>
          <a:p>
            <a:r>
              <a:rPr lang="en-US"/>
              <a:t>{ </a:t>
            </a:r>
            <a:r>
              <a:rPr lang="en-US" err="1"/>
              <a:t>abba</a:t>
            </a:r>
            <a:r>
              <a:rPr lang="en-US"/>
              <a:t> }</a:t>
            </a:r>
          </a:p>
          <a:p>
            <a:r>
              <a:rPr lang="en-US"/>
              <a:t>{ </a:t>
            </a:r>
            <a:r>
              <a:rPr lang="en-US" err="1"/>
              <a:t>a</a:t>
            </a:r>
            <a:r>
              <a:rPr lang="en-US" baseline="30000" err="1"/>
              <a:t>n</a:t>
            </a:r>
            <a:r>
              <a:rPr lang="en-US" err="1"/>
              <a:t>b</a:t>
            </a:r>
            <a:r>
              <a:rPr lang="en-US" baseline="30000" err="1"/>
              <a:t>n</a:t>
            </a:r>
            <a:r>
              <a:rPr lang="en-US"/>
              <a:t> | n ≥ 0 }</a:t>
            </a:r>
          </a:p>
          <a:p>
            <a:endParaRPr lang="en-US"/>
          </a:p>
          <a:p>
            <a:pPr marL="0" indent="0">
              <a:buNone/>
            </a:pPr>
            <a:r>
              <a:rPr lang="en-US" b="1">
                <a:solidFill>
                  <a:schemeClr val="tx2"/>
                </a:solidFill>
              </a:rPr>
              <a:t>Ex</a:t>
            </a:r>
            <a:r>
              <a:rPr lang="en-US"/>
              <a:t>: { </a:t>
            </a:r>
            <a:r>
              <a:rPr lang="en-US" err="1"/>
              <a:t>a</a:t>
            </a:r>
            <a:r>
              <a:rPr lang="en-US" baseline="30000" err="1"/>
              <a:t>i</a:t>
            </a:r>
            <a:r>
              <a:rPr lang="en-US" err="1"/>
              <a:t>b</a:t>
            </a:r>
            <a:r>
              <a:rPr lang="en-US" baseline="30000" err="1"/>
              <a:t>j</a:t>
            </a:r>
            <a:r>
              <a:rPr lang="en-US"/>
              <a:t> | j ≥ </a:t>
            </a:r>
            <a:r>
              <a:rPr lang="en-US" err="1"/>
              <a:t>i</a:t>
            </a:r>
            <a:r>
              <a:rPr lang="en-US"/>
              <a:t> ≥ 0 }		</a:t>
            </a:r>
            <a:r>
              <a:rPr lang="en-US">
                <a:solidFill>
                  <a:srgbClr val="808DA0"/>
                </a:solidFill>
              </a:rPr>
              <a:t>recognizable by a PDA</a:t>
            </a:r>
            <a:endParaRPr lang="en-US"/>
          </a:p>
          <a:p>
            <a:pPr marL="0" indent="0">
              <a:buNone/>
            </a:pPr>
            <a:endParaRPr lang="en-US"/>
          </a:p>
        </p:txBody>
      </p:sp>
    </p:spTree>
    <p:extLst>
      <p:ext uri="{BB962C8B-B14F-4D97-AF65-F5344CB8AC3E}">
        <p14:creationId xmlns:p14="http://schemas.microsoft.com/office/powerpoint/2010/main" val="3910738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PDAs and CFGs are equally expressive</a:t>
            </a:r>
          </a:p>
        </p:txBody>
      </p:sp>
      <p:sp>
        <p:nvSpPr>
          <p:cNvPr id="3" name="Content Placeholder 2"/>
          <p:cNvSpPr>
            <a:spLocks noGrp="1"/>
          </p:cNvSpPr>
          <p:nvPr>
            <p:ph idx="1"/>
          </p:nvPr>
        </p:nvSpPr>
        <p:spPr/>
        <p:txBody>
          <a:bodyPr>
            <a:normAutofit lnSpcReduction="10000"/>
          </a:bodyPr>
          <a:lstStyle/>
          <a:p>
            <a:pPr marL="0" indent="0">
              <a:buNone/>
            </a:pPr>
            <a:r>
              <a:rPr lang="en-US" b="1">
                <a:solidFill>
                  <a:srgbClr val="4128D2"/>
                </a:solidFill>
              </a:rPr>
              <a:t>Theorem 2.20</a:t>
            </a:r>
            <a:r>
              <a:rPr lang="en-US"/>
              <a:t>: </a:t>
            </a:r>
            <a:r>
              <a:rPr lang="en-US" b="1"/>
              <a:t>A language is context-free if and only if some PDA recognizes it.</a:t>
            </a:r>
          </a:p>
          <a:p>
            <a:pPr marL="0" indent="0">
              <a:buNone/>
            </a:pPr>
            <a:endParaRPr lang="en-US"/>
          </a:p>
          <a:p>
            <a:pPr marL="0" indent="0">
              <a:buNone/>
            </a:pPr>
            <a:endParaRPr lang="en-US"/>
          </a:p>
          <a:p>
            <a:pPr marL="0" indent="0">
              <a:buNone/>
            </a:pPr>
            <a:r>
              <a:rPr lang="en-US" i="1">
                <a:solidFill>
                  <a:srgbClr val="4128D2"/>
                </a:solidFill>
              </a:rPr>
              <a:t>Consequences</a:t>
            </a:r>
          </a:p>
          <a:p>
            <a:r>
              <a:rPr lang="en-US"/>
              <a:t>Quick proof that every regular language is context free</a:t>
            </a:r>
          </a:p>
          <a:p>
            <a:r>
              <a:rPr lang="en-US"/>
              <a:t>To prove closure of class of CFLs under a given operation, can choose two modes of proof (via CFGs or PDAs) depending on which is easier</a:t>
            </a:r>
          </a:p>
          <a:p>
            <a:pPr marL="0" indent="0">
              <a:buNone/>
            </a:pPr>
            <a:endParaRPr lang="en-US"/>
          </a:p>
        </p:txBody>
      </p:sp>
    </p:spTree>
    <p:extLst>
      <p:ext uri="{BB962C8B-B14F-4D97-AF65-F5344CB8AC3E}">
        <p14:creationId xmlns:p14="http://schemas.microsoft.com/office/powerpoint/2010/main" val="10416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(064)</a:t>
            </a:r>
          </a:p>
        </p:txBody>
      </p:sp>
      <p:sp>
        <p:nvSpPr>
          <p:cNvPr id="6" name="Content Placeholder 5">
            <a:extLst>
              <a:ext uri="{FF2B5EF4-FFF2-40B4-BE49-F238E27FC236}">
                <a16:creationId xmlns:a16="http://schemas.microsoft.com/office/drawing/2014/main" id="{E5CB0091-7374-DF4A-9EA1-A0922FDD13A2}"/>
              </a:ext>
            </a:extLst>
          </p:cNvPr>
          <p:cNvSpPr>
            <a:spLocks noGrp="1"/>
          </p:cNvSpPr>
          <p:nvPr>
            <p:ph idx="1"/>
          </p:nvPr>
        </p:nvSpPr>
        <p:spPr/>
        <p:txBody>
          <a:bodyPr>
            <a:normAutofit fontScale="92500" lnSpcReduction="10000"/>
          </a:bodyPr>
          <a:lstStyle/>
          <a:p>
            <a:r>
              <a:rPr lang="en-US" dirty="0">
                <a:solidFill>
                  <a:srgbClr val="7A81FF"/>
                </a:solidFill>
              </a:rPr>
              <a:t>PDA</a:t>
            </a:r>
            <a:r>
              <a:rPr lang="en-US" dirty="0"/>
              <a:t>s and </a:t>
            </a:r>
            <a:r>
              <a:rPr lang="en-US" dirty="0">
                <a:solidFill>
                  <a:srgbClr val="7030A0"/>
                </a:solidFill>
              </a:rPr>
              <a:t>CFG</a:t>
            </a:r>
            <a:r>
              <a:rPr lang="en-US" dirty="0"/>
              <a:t>s are equally expressive. </a:t>
            </a:r>
          </a:p>
          <a:p>
            <a:r>
              <a:rPr lang="en-US" dirty="0"/>
              <a:t>A language is context-free if and only if some </a:t>
            </a:r>
            <a:r>
              <a:rPr lang="en-US" dirty="0">
                <a:solidFill>
                  <a:srgbClr val="7A81FF"/>
                </a:solidFill>
              </a:rPr>
              <a:t>PDA </a:t>
            </a:r>
            <a:r>
              <a:rPr lang="en-US" dirty="0"/>
              <a:t>recognizes it.</a:t>
            </a:r>
          </a:p>
          <a:p>
            <a:r>
              <a:rPr lang="en-US" dirty="0"/>
              <a:t>The set of all </a:t>
            </a:r>
            <a:r>
              <a:rPr lang="en-US" dirty="0">
                <a:solidFill>
                  <a:srgbClr val="FF375F"/>
                </a:solidFill>
              </a:rPr>
              <a:t>context-free languages </a:t>
            </a:r>
            <a:r>
              <a:rPr lang="en-US" dirty="0"/>
              <a:t>is identical to the set of all languages accepted by</a:t>
            </a:r>
            <a:r>
              <a:rPr lang="en-US" dirty="0">
                <a:solidFill>
                  <a:srgbClr val="292934"/>
                </a:solidFill>
              </a:rPr>
              <a:t> </a:t>
            </a:r>
            <a:r>
              <a:rPr lang="en-US" dirty="0">
                <a:solidFill>
                  <a:srgbClr val="7A81FF"/>
                </a:solidFill>
              </a:rPr>
              <a:t>PDA</a:t>
            </a:r>
            <a:r>
              <a:rPr lang="en-US" dirty="0"/>
              <a:t>.</a:t>
            </a:r>
          </a:p>
          <a:p>
            <a:r>
              <a:rPr lang="en-US" dirty="0"/>
              <a:t>For a given CFG, you can produce a PDA for that CFG and the corresponding CFL.</a:t>
            </a:r>
            <a:endParaRPr lang="en-US" dirty="0">
              <a:cs typeface="Arial"/>
            </a:endParaRPr>
          </a:p>
          <a:p>
            <a:r>
              <a:rPr lang="en-US" dirty="0"/>
              <a:t>When building a grammar that generates some language, the alphabet ({a, b} in this case) the language is over is the set of terminals.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46553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065.CSE105.CFLApplications.mp4</a:t>
            </a:r>
            <a:endParaRPr lang="en-US" sz="2400" dirty="0"/>
          </a:p>
        </p:txBody>
      </p:sp>
    </p:spTree>
    <p:extLst>
      <p:ext uri="{BB962C8B-B14F-4D97-AF65-F5344CB8AC3E}">
        <p14:creationId xmlns:p14="http://schemas.microsoft.com/office/powerpoint/2010/main" val="508282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CFGs in practice</a:t>
            </a:r>
          </a:p>
        </p:txBody>
      </p:sp>
      <p:sp>
        <p:nvSpPr>
          <p:cNvPr id="3" name="Content Placeholder 2"/>
          <p:cNvSpPr>
            <a:spLocks noGrp="1"/>
          </p:cNvSpPr>
          <p:nvPr>
            <p:ph idx="1"/>
          </p:nvPr>
        </p:nvSpPr>
        <p:spPr/>
        <p:txBody>
          <a:bodyPr>
            <a:normAutofit/>
          </a:bodyPr>
          <a:lstStyle/>
          <a:p>
            <a:pPr marL="0" indent="0">
              <a:buNone/>
            </a:pPr>
            <a:r>
              <a:rPr lang="en-US"/>
              <a:t>Compilers and rendering</a:t>
            </a:r>
          </a:p>
          <a:p>
            <a:pPr marL="0" indent="0">
              <a:buNone/>
            </a:pPr>
            <a:r>
              <a:rPr lang="en-US"/>
              <a:t>	Syntax of programming languages</a:t>
            </a:r>
          </a:p>
          <a:p>
            <a:pPr marL="0" indent="0">
              <a:buNone/>
            </a:pPr>
            <a:r>
              <a:rPr lang="en-US"/>
              <a:t>	Parsing (markup) languages</a:t>
            </a:r>
          </a:p>
          <a:p>
            <a:pPr marL="0" indent="0">
              <a:buNone/>
            </a:pPr>
            <a:r>
              <a:rPr lang="en-US"/>
              <a:t>	</a:t>
            </a:r>
          </a:p>
          <a:p>
            <a:pPr marL="0" indent="0">
              <a:buNone/>
            </a:pPr>
            <a:r>
              <a:rPr lang="en-US"/>
              <a:t>Natural language processing	</a:t>
            </a:r>
          </a:p>
          <a:p>
            <a:pPr marL="0" indent="0">
              <a:buNone/>
            </a:pPr>
            <a:r>
              <a:rPr lang="en-US"/>
              <a:t>	“They read a book with a magnifying glass” </a:t>
            </a:r>
          </a:p>
          <a:p>
            <a:pPr marL="0" indent="0">
              <a:buNone/>
            </a:pPr>
            <a:r>
              <a:rPr lang="en-US"/>
              <a:t>	</a:t>
            </a:r>
            <a:r>
              <a:rPr lang="en-US">
                <a:hlinkClick r:id="rId2"/>
              </a:rPr>
              <a:t>Paper generation</a:t>
            </a:r>
            <a:r>
              <a:rPr lang="en-US"/>
              <a:t>  </a:t>
            </a:r>
            <a:r>
              <a:rPr lang="en-US" sz="1600"/>
              <a:t>URL: </a:t>
            </a:r>
            <a:r>
              <a:rPr lang="en-US" sz="1600">
                <a:hlinkClick r:id="rId2"/>
              </a:rPr>
              <a:t>https://pdos.csail.mit.edu/archive/scigen/</a:t>
            </a:r>
            <a:endParaRPr lang="en-US" sz="1600"/>
          </a:p>
        </p:txBody>
      </p:sp>
    </p:spTree>
    <p:extLst>
      <p:ext uri="{BB962C8B-B14F-4D97-AF65-F5344CB8AC3E}">
        <p14:creationId xmlns:p14="http://schemas.microsoft.com/office/powerpoint/2010/main" val="3477029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(065)</a:t>
            </a:r>
          </a:p>
        </p:txBody>
      </p:sp>
      <p:pic>
        <p:nvPicPr>
          <p:cNvPr id="5" name="Picture 4" descr="A close up of a newspaper&#10;&#10;Description automatically generated">
            <a:extLst>
              <a:ext uri="{FF2B5EF4-FFF2-40B4-BE49-F238E27FC236}">
                <a16:creationId xmlns:a16="http://schemas.microsoft.com/office/drawing/2014/main" id="{F0F2BD21-7834-A949-970B-D4A6294E473C}"/>
              </a:ext>
            </a:extLst>
          </p:cNvPr>
          <p:cNvPicPr>
            <a:picLocks noChangeAspect="1"/>
          </p:cNvPicPr>
          <p:nvPr/>
        </p:nvPicPr>
        <p:blipFill rotWithShape="1">
          <a:blip r:embed="rId2">
            <a:extLst>
              <a:ext uri="{28A0092B-C50C-407E-A947-70E740481C1C}">
                <a14:useLocalDpi xmlns:a14="http://schemas.microsoft.com/office/drawing/2010/main" val="0"/>
              </a:ext>
            </a:extLst>
          </a:blip>
          <a:srcRect b="66644"/>
          <a:stretch/>
        </p:blipFill>
        <p:spPr>
          <a:xfrm>
            <a:off x="457200" y="2099169"/>
            <a:ext cx="5423680" cy="945161"/>
          </a:xfrm>
          <a:prstGeom prst="rect">
            <a:avLst/>
          </a:prstGeom>
        </p:spPr>
      </p:pic>
      <p:sp>
        <p:nvSpPr>
          <p:cNvPr id="6" name="TextBox 5">
            <a:extLst>
              <a:ext uri="{FF2B5EF4-FFF2-40B4-BE49-F238E27FC236}">
                <a16:creationId xmlns:a16="http://schemas.microsoft.com/office/drawing/2014/main" id="{268044B2-07EE-1D42-AA05-00E988D90A6C}"/>
              </a:ext>
            </a:extLst>
          </p:cNvPr>
          <p:cNvSpPr txBox="1"/>
          <p:nvPr/>
        </p:nvSpPr>
        <p:spPr>
          <a:xfrm>
            <a:off x="5384633" y="4258410"/>
            <a:ext cx="3467616" cy="369332"/>
          </a:xfrm>
          <a:prstGeom prst="rect">
            <a:avLst/>
          </a:prstGeom>
          <a:noFill/>
        </p:spPr>
        <p:txBody>
          <a:bodyPr wrap="none" rtlCol="0">
            <a:spAutoFit/>
          </a:bodyPr>
          <a:lstStyle/>
          <a:p>
            <a:r>
              <a:rPr lang="en-US"/>
              <a:t>Read more on pg.101, section 2</a:t>
            </a:r>
          </a:p>
        </p:txBody>
      </p:sp>
      <p:sp>
        <p:nvSpPr>
          <p:cNvPr id="4" name="TextBox 3">
            <a:extLst>
              <a:ext uri="{FF2B5EF4-FFF2-40B4-BE49-F238E27FC236}">
                <a16:creationId xmlns:a16="http://schemas.microsoft.com/office/drawing/2014/main" id="{CB07A4BB-EFA6-B549-8876-92608D05564C}"/>
              </a:ext>
            </a:extLst>
          </p:cNvPr>
          <p:cNvSpPr txBox="1"/>
          <p:nvPr/>
        </p:nvSpPr>
        <p:spPr>
          <a:xfrm>
            <a:off x="457200" y="1565374"/>
            <a:ext cx="5942652" cy="369332"/>
          </a:xfrm>
          <a:prstGeom prst="rect">
            <a:avLst/>
          </a:prstGeom>
          <a:noFill/>
        </p:spPr>
        <p:txBody>
          <a:bodyPr wrap="none" rtlCol="0">
            <a:spAutoFit/>
          </a:bodyPr>
          <a:lstStyle/>
          <a:p>
            <a:r>
              <a:rPr lang="en-US" b="1"/>
              <a:t>Optional</a:t>
            </a:r>
            <a:r>
              <a:rPr lang="en-US"/>
              <a:t> background information from section 2, pg.101</a:t>
            </a:r>
          </a:p>
        </p:txBody>
      </p:sp>
    </p:spTree>
    <p:extLst>
      <p:ext uri="{BB962C8B-B14F-4D97-AF65-F5344CB8AC3E}">
        <p14:creationId xmlns:p14="http://schemas.microsoft.com/office/powerpoint/2010/main" val="871839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066.CSE105.CFLClosure.mp4</a:t>
            </a:r>
            <a:endParaRPr lang="en-US" sz="2400" dirty="0"/>
          </a:p>
        </p:txBody>
      </p:sp>
      <p:sp>
        <p:nvSpPr>
          <p:cNvPr id="3" name="Content Placeholder 3">
            <a:extLst>
              <a:ext uri="{FF2B5EF4-FFF2-40B4-BE49-F238E27FC236}">
                <a16:creationId xmlns:a16="http://schemas.microsoft.com/office/drawing/2014/main" id="{CEFF40F2-3C41-5D42-A32E-9C6EB3EA46BB}"/>
              </a:ext>
            </a:extLst>
          </p:cNvPr>
          <p:cNvSpPr>
            <a:spLocks noGrp="1"/>
          </p:cNvSpPr>
          <p:nvPr>
            <p:ph idx="1"/>
          </p:nvPr>
        </p:nvSpPr>
        <p:spPr>
          <a:xfrm>
            <a:off x="457200" y="1200150"/>
            <a:ext cx="8229600" cy="3543300"/>
          </a:xfrm>
        </p:spPr>
        <p:txBody>
          <a:bodyPr vert="horz" lIns="91440" tIns="45720" rIns="91440" bIns="45720" rtlCol="0" anchor="t">
            <a:normAutofit lnSpcReduction="10000"/>
          </a:bodyPr>
          <a:lstStyle/>
          <a:p>
            <a:pPr marL="0" indent="0">
              <a:buNone/>
            </a:pPr>
            <a:r>
              <a:rPr lang="en-US" sz="1800" i="1"/>
              <a:t>Remember:</a:t>
            </a:r>
          </a:p>
          <a:p>
            <a:pPr marL="0" indent="0">
              <a:buNone/>
            </a:pPr>
            <a:r>
              <a:rPr lang="en-US">
                <a:solidFill>
                  <a:srgbClr val="FF375F"/>
                </a:solidFill>
              </a:rPr>
              <a:t>Context-free grammar</a:t>
            </a:r>
            <a:r>
              <a:rPr lang="en-US">
                <a:solidFill>
                  <a:srgbClr val="FF375F"/>
                </a:solidFill>
                <a:sym typeface="Wingdings" pitchFamily="2" charset="2"/>
              </a:rPr>
              <a:t> </a:t>
            </a:r>
            <a:r>
              <a:rPr lang="en-US">
                <a:sym typeface="Wingdings" pitchFamily="2" charset="2"/>
              </a:rPr>
              <a:t>(CFG): </a:t>
            </a:r>
            <a:r>
              <a:rPr lang="en-US" sz="2000">
                <a:sym typeface="Wingdings" pitchFamily="2" charset="2"/>
              </a:rPr>
              <a:t>A 4-tuple (</a:t>
            </a:r>
            <a:r>
              <a:rPr lang="en-US" sz="2000" i="1">
                <a:sym typeface="Wingdings" pitchFamily="2" charset="2"/>
              </a:rPr>
              <a:t>V, </a:t>
            </a:r>
            <a:r>
              <a:rPr lang="el-GR" sz="2000" i="1"/>
              <a:t>Σ</a:t>
            </a:r>
            <a:r>
              <a:rPr lang="en-US" sz="2000" i="1"/>
              <a:t>, R, S</a:t>
            </a:r>
            <a:r>
              <a:rPr lang="en-US" sz="2000"/>
              <a:t>) </a:t>
            </a:r>
            <a:r>
              <a:rPr lang="en-US" sz="2000">
                <a:sym typeface="Wingdings" pitchFamily="2" charset="2"/>
              </a:rPr>
              <a:t>of the set of variables, the set of terminals, the set of rules, and the start variable.</a:t>
            </a:r>
            <a:endParaRPr lang="en-US" sz="2000"/>
          </a:p>
          <a:p>
            <a:pPr marL="0" indent="0">
              <a:buNone/>
            </a:pPr>
            <a:endParaRPr lang="en-US"/>
          </a:p>
          <a:p>
            <a:pPr marL="0" indent="0">
              <a:buNone/>
            </a:pPr>
            <a:r>
              <a:rPr lang="en-US">
                <a:solidFill>
                  <a:srgbClr val="FF9300"/>
                </a:solidFill>
              </a:rPr>
              <a:t>Context-free language </a:t>
            </a:r>
            <a:r>
              <a:rPr lang="en-US"/>
              <a:t>(CFL): </a:t>
            </a:r>
            <a:r>
              <a:rPr lang="en-US" sz="2000"/>
              <a:t>Language generated by a </a:t>
            </a:r>
            <a:r>
              <a:rPr lang="en-US" sz="2000">
                <a:solidFill>
                  <a:srgbClr val="FF375F"/>
                </a:solidFill>
              </a:rPr>
              <a:t>CFG </a:t>
            </a:r>
            <a:r>
              <a:rPr lang="en-US" sz="2000"/>
              <a:t>or recognized by a </a:t>
            </a:r>
            <a:r>
              <a:rPr lang="en-US" sz="2000">
                <a:solidFill>
                  <a:srgbClr val="7A81FF"/>
                </a:solidFill>
              </a:rPr>
              <a:t>PDA</a:t>
            </a:r>
            <a:r>
              <a:rPr lang="en-US" sz="2000"/>
              <a:t>.</a:t>
            </a:r>
          </a:p>
          <a:p>
            <a:pPr marL="0" indent="0">
              <a:buNone/>
            </a:pPr>
            <a:endParaRPr lang="en-US" sz="2000">
              <a:cs typeface="Arial"/>
            </a:endParaRPr>
          </a:p>
          <a:p>
            <a:pPr marL="0" indent="0">
              <a:buNone/>
            </a:pPr>
            <a:r>
              <a:rPr lang="en-US">
                <a:solidFill>
                  <a:srgbClr val="7A81FF"/>
                </a:solidFill>
              </a:rPr>
              <a:t>Push-down automaton </a:t>
            </a:r>
            <a:r>
              <a:rPr lang="en-US"/>
              <a:t>(PDA): </a:t>
            </a:r>
            <a:r>
              <a:rPr lang="en-US" sz="2000"/>
              <a:t>NFA + stack</a:t>
            </a:r>
            <a:endParaRPr lang="en-US" sz="2000">
              <a:cs typeface="Arial"/>
            </a:endParaRPr>
          </a:p>
          <a:p>
            <a:pPr marL="0" indent="0">
              <a:buNone/>
            </a:pPr>
            <a:r>
              <a:rPr lang="en-US" sz="1200" i="1"/>
              <a:t>At each step: </a:t>
            </a:r>
          </a:p>
          <a:p>
            <a:pPr marL="274320" lvl="1">
              <a:buNone/>
            </a:pPr>
            <a:r>
              <a:rPr lang="en-US" sz="1100">
                <a:ea typeface="+mn-lt"/>
                <a:cs typeface="+mn-lt"/>
              </a:rPr>
              <a:t>-</a:t>
            </a:r>
            <a:r>
              <a:rPr lang="en-US" sz="1100">
                <a:solidFill>
                  <a:srgbClr val="00B0F0"/>
                </a:solidFill>
                <a:ea typeface="+mn-lt"/>
                <a:cs typeface="+mn-lt"/>
              </a:rPr>
              <a:t>Transition</a:t>
            </a:r>
            <a:r>
              <a:rPr lang="en-US" sz="1100">
                <a:solidFill>
                  <a:schemeClr val="tx2">
                    <a:lumMod val="75000"/>
                  </a:schemeClr>
                </a:solidFill>
                <a:ea typeface="+mn-lt"/>
                <a:cs typeface="+mn-lt"/>
              </a:rPr>
              <a:t> </a:t>
            </a:r>
            <a:r>
              <a:rPr lang="en-US" sz="1100">
                <a:ea typeface="+mn-lt"/>
                <a:cs typeface="+mn-lt"/>
              </a:rPr>
              <a:t>to the new state based on the </a:t>
            </a:r>
            <a:r>
              <a:rPr lang="en-US" sz="1100">
                <a:solidFill>
                  <a:srgbClr val="7030A0"/>
                </a:solidFill>
                <a:ea typeface="+mn-lt"/>
                <a:cs typeface="+mn-lt"/>
              </a:rPr>
              <a:t>current state</a:t>
            </a:r>
            <a:r>
              <a:rPr lang="en-US" sz="1100">
                <a:ea typeface="+mn-lt"/>
                <a:cs typeface="+mn-lt"/>
              </a:rPr>
              <a:t>, the </a:t>
            </a:r>
            <a:r>
              <a:rPr lang="en-US" sz="1100">
                <a:solidFill>
                  <a:srgbClr val="7030A0"/>
                </a:solidFill>
                <a:ea typeface="+mn-lt"/>
                <a:cs typeface="+mn-lt"/>
              </a:rPr>
              <a:t>symbol read</a:t>
            </a:r>
            <a:r>
              <a:rPr lang="en-US" sz="1100">
                <a:ea typeface="+mn-lt"/>
                <a:cs typeface="+mn-lt"/>
              </a:rPr>
              <a:t>, </a:t>
            </a:r>
            <a:r>
              <a:rPr lang="en-US" sz="1100">
                <a:solidFill>
                  <a:srgbClr val="FEA90F"/>
                </a:solidFill>
                <a:ea typeface="+mn-lt"/>
                <a:cs typeface="+mn-lt"/>
              </a:rPr>
              <a:t>and </a:t>
            </a:r>
            <a:r>
              <a:rPr lang="en-US" sz="1100">
                <a:ea typeface="+mn-lt"/>
                <a:cs typeface="+mn-lt"/>
              </a:rPr>
              <a:t>the </a:t>
            </a:r>
            <a:r>
              <a:rPr lang="en-US" sz="1100">
                <a:solidFill>
                  <a:srgbClr val="7030A0"/>
                </a:solidFill>
                <a:ea typeface="+mn-lt"/>
                <a:cs typeface="+mn-lt"/>
              </a:rPr>
              <a:t>symbol at the top of the stack</a:t>
            </a:r>
            <a:r>
              <a:rPr lang="en-US" sz="1100">
                <a:ea typeface="+mn-lt"/>
                <a:cs typeface="+mn-lt"/>
              </a:rPr>
              <a:t>.</a:t>
            </a:r>
          </a:p>
          <a:p>
            <a:pPr marL="274320" lvl="1">
              <a:buNone/>
            </a:pPr>
            <a:r>
              <a:rPr lang="en-US" sz="1100">
                <a:ea typeface="+mn-lt"/>
                <a:cs typeface="+mn-lt"/>
              </a:rPr>
              <a:t>-(Possibly) </a:t>
            </a:r>
            <a:r>
              <a:rPr lang="en-US" sz="1100">
                <a:solidFill>
                  <a:srgbClr val="00B0F0"/>
                </a:solidFill>
                <a:ea typeface="+mn-lt"/>
                <a:cs typeface="+mn-lt"/>
              </a:rPr>
              <a:t>push</a:t>
            </a:r>
            <a:r>
              <a:rPr lang="en-US" sz="1100">
                <a:solidFill>
                  <a:schemeClr val="tx2">
                    <a:lumMod val="75000"/>
                  </a:schemeClr>
                </a:solidFill>
                <a:ea typeface="+mn-lt"/>
                <a:cs typeface="+mn-lt"/>
              </a:rPr>
              <a:t> </a:t>
            </a:r>
            <a:r>
              <a:rPr lang="en-US" sz="1100">
                <a:ea typeface="+mn-lt"/>
                <a:cs typeface="+mn-lt"/>
              </a:rPr>
              <a:t>and/or</a:t>
            </a:r>
            <a:r>
              <a:rPr lang="en-US" sz="1100">
                <a:solidFill>
                  <a:schemeClr val="tx2">
                    <a:lumMod val="75000"/>
                  </a:schemeClr>
                </a:solidFill>
                <a:ea typeface="+mn-lt"/>
                <a:cs typeface="+mn-lt"/>
              </a:rPr>
              <a:t> </a:t>
            </a:r>
            <a:r>
              <a:rPr lang="en-US" sz="1100">
                <a:solidFill>
                  <a:srgbClr val="00B0F0"/>
                </a:solidFill>
                <a:ea typeface="+mn-lt"/>
                <a:cs typeface="+mn-lt"/>
              </a:rPr>
              <a:t>pop</a:t>
            </a:r>
            <a:r>
              <a:rPr lang="en-US" sz="1100">
                <a:solidFill>
                  <a:schemeClr val="tx2">
                    <a:lumMod val="75000"/>
                  </a:schemeClr>
                </a:solidFill>
                <a:ea typeface="+mn-lt"/>
                <a:cs typeface="+mn-lt"/>
              </a:rPr>
              <a:t> </a:t>
            </a:r>
            <a:r>
              <a:rPr lang="en-US" sz="1100">
                <a:ea typeface="+mn-lt"/>
                <a:cs typeface="+mn-lt"/>
              </a:rPr>
              <a:t>a symbol to/from the top of the </a:t>
            </a:r>
            <a:r>
              <a:rPr lang="en-US" sz="1100">
                <a:solidFill>
                  <a:srgbClr val="7030A0"/>
                </a:solidFill>
                <a:ea typeface="+mn-lt"/>
                <a:cs typeface="+mn-lt"/>
              </a:rPr>
              <a:t>stack</a:t>
            </a:r>
            <a:r>
              <a:rPr lang="en-US" sz="1100">
                <a:ea typeface="+mn-lt"/>
                <a:cs typeface="+mn-lt"/>
              </a:rPr>
              <a:t>.</a:t>
            </a:r>
          </a:p>
          <a:p>
            <a:pPr marL="0" indent="0">
              <a:buNone/>
            </a:pPr>
            <a:endParaRPr lang="en-US"/>
          </a:p>
        </p:txBody>
      </p:sp>
    </p:spTree>
    <p:extLst>
      <p:ext uri="{BB962C8B-B14F-4D97-AF65-F5344CB8AC3E}">
        <p14:creationId xmlns:p14="http://schemas.microsoft.com/office/powerpoint/2010/main" val="31798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More complicated language</a:t>
            </a:r>
          </a:p>
        </p:txBody>
      </p:sp>
      <p:sp>
        <p:nvSpPr>
          <p:cNvPr id="3" name="Content Placeholder 2"/>
          <p:cNvSpPr>
            <a:spLocks noGrp="1"/>
          </p:cNvSpPr>
          <p:nvPr>
            <p:ph idx="1"/>
          </p:nvPr>
        </p:nvSpPr>
        <p:spPr/>
        <p:txBody>
          <a:bodyPr/>
          <a:lstStyle/>
          <a:p>
            <a:pPr marL="0" indent="0" algn="ctr">
              <a:buNone/>
            </a:pPr>
            <a:r>
              <a:rPr lang="fi-FI"/>
              <a:t>{a</a:t>
            </a:r>
            <a:r>
              <a:rPr lang="fi-FI" baseline="30000"/>
              <a:t>n</a:t>
            </a:r>
            <a:r>
              <a:rPr lang="fi-FI"/>
              <a:t>b</a:t>
            </a:r>
            <a:r>
              <a:rPr lang="fi-FI" baseline="30000"/>
              <a:t>m</a:t>
            </a:r>
            <a:r>
              <a:rPr lang="fi-FI"/>
              <a:t> | n ≠ m}</a:t>
            </a:r>
          </a:p>
          <a:p>
            <a:pPr marL="0" indent="0">
              <a:buNone/>
            </a:pPr>
            <a:r>
              <a:rPr lang="fi-FI"/>
              <a:t>Can rewrite as:</a:t>
            </a:r>
          </a:p>
          <a:p>
            <a:pPr marL="0" indent="0" algn="ctr">
              <a:buNone/>
            </a:pPr>
            <a:r>
              <a:rPr lang="fi-FI"/>
              <a:t>{a</a:t>
            </a:r>
            <a:r>
              <a:rPr lang="fi-FI" baseline="30000"/>
              <a:t>n</a:t>
            </a:r>
            <a:r>
              <a:rPr lang="fi-FI"/>
              <a:t>b</a:t>
            </a:r>
            <a:r>
              <a:rPr lang="fi-FI" baseline="30000"/>
              <a:t>m</a:t>
            </a:r>
            <a:r>
              <a:rPr lang="fi-FI"/>
              <a:t> | n &gt; m} U {a</a:t>
            </a:r>
            <a:r>
              <a:rPr lang="fi-FI" baseline="30000"/>
              <a:t>n</a:t>
            </a:r>
            <a:r>
              <a:rPr lang="fi-FI"/>
              <a:t>b</a:t>
            </a:r>
            <a:r>
              <a:rPr lang="fi-FI" baseline="30000"/>
              <a:t>m</a:t>
            </a:r>
            <a:r>
              <a:rPr lang="fi-FI"/>
              <a:t> | n &lt; m}</a:t>
            </a:r>
          </a:p>
          <a:p>
            <a:pPr marL="0" indent="0">
              <a:buNone/>
            </a:pPr>
            <a:endParaRPr lang="en-US"/>
          </a:p>
        </p:txBody>
      </p:sp>
    </p:spTree>
    <p:extLst>
      <p:ext uri="{BB962C8B-B14F-4D97-AF65-F5344CB8AC3E}">
        <p14:creationId xmlns:p14="http://schemas.microsoft.com/office/powerpoint/2010/main" val="3929188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Closure under union</a:t>
            </a:r>
          </a:p>
        </p:txBody>
      </p:sp>
      <p:sp>
        <p:nvSpPr>
          <p:cNvPr id="3" name="Content Placeholder 2"/>
          <p:cNvSpPr>
            <a:spLocks noGrp="1"/>
          </p:cNvSpPr>
          <p:nvPr>
            <p:ph idx="1"/>
          </p:nvPr>
        </p:nvSpPr>
        <p:spPr/>
        <p:txBody>
          <a:bodyPr>
            <a:normAutofit fontScale="92500" lnSpcReduction="10000"/>
          </a:bodyPr>
          <a:lstStyle/>
          <a:p>
            <a:pPr marL="0" indent="0">
              <a:buNone/>
            </a:pPr>
            <a:r>
              <a:rPr lang="en-US"/>
              <a:t>If G</a:t>
            </a:r>
            <a:r>
              <a:rPr lang="en-US" baseline="-25000"/>
              <a:t>1</a:t>
            </a:r>
            <a:r>
              <a:rPr lang="en-US"/>
              <a:t> = (V</a:t>
            </a:r>
            <a:r>
              <a:rPr lang="en-US" baseline="-25000"/>
              <a:t>1</a:t>
            </a:r>
            <a:r>
              <a:rPr lang="en-US"/>
              <a:t>, Σ, R</a:t>
            </a:r>
            <a:r>
              <a:rPr lang="en-US" baseline="-25000"/>
              <a:t>1</a:t>
            </a:r>
            <a:r>
              <a:rPr lang="en-US"/>
              <a:t>, S</a:t>
            </a:r>
            <a:r>
              <a:rPr lang="en-US" baseline="-25000"/>
              <a:t>1</a:t>
            </a:r>
            <a:r>
              <a:rPr lang="en-US"/>
              <a:t>) and G</a:t>
            </a:r>
            <a:r>
              <a:rPr lang="en-US" baseline="-25000"/>
              <a:t>2</a:t>
            </a:r>
            <a:r>
              <a:rPr lang="en-US"/>
              <a:t> = (V</a:t>
            </a:r>
            <a:r>
              <a:rPr lang="en-US" baseline="-25000"/>
              <a:t>2</a:t>
            </a:r>
            <a:r>
              <a:rPr lang="en-US"/>
              <a:t>, Σ, R</a:t>
            </a:r>
            <a:r>
              <a:rPr lang="en-US" baseline="-25000"/>
              <a:t>2</a:t>
            </a:r>
            <a:r>
              <a:rPr lang="en-US"/>
              <a:t>, S</a:t>
            </a:r>
            <a:r>
              <a:rPr lang="en-US" baseline="-25000"/>
              <a:t>2</a:t>
            </a:r>
            <a:r>
              <a:rPr lang="en-US"/>
              <a:t>) are CFGs</a:t>
            </a:r>
          </a:p>
          <a:p>
            <a:pPr marL="0" indent="0">
              <a:buNone/>
            </a:pPr>
            <a:r>
              <a:rPr lang="en-US"/>
              <a:t>and G</a:t>
            </a:r>
            <a:r>
              <a:rPr lang="en-US" baseline="-25000"/>
              <a:t>1</a:t>
            </a:r>
            <a:r>
              <a:rPr lang="en-US"/>
              <a:t> generates L</a:t>
            </a:r>
            <a:r>
              <a:rPr lang="en-US" baseline="-25000"/>
              <a:t>1</a:t>
            </a:r>
            <a:r>
              <a:rPr lang="en-US"/>
              <a:t>, G</a:t>
            </a:r>
            <a:r>
              <a:rPr lang="en-US" baseline="-25000"/>
              <a:t>2</a:t>
            </a:r>
            <a:r>
              <a:rPr lang="en-US"/>
              <a:t> generates L</a:t>
            </a:r>
            <a:r>
              <a:rPr lang="en-US" baseline="-25000"/>
              <a:t>2,</a:t>
            </a:r>
            <a:r>
              <a:rPr lang="en-US"/>
              <a:t> how can we combine the grammars so we generate L</a:t>
            </a:r>
            <a:r>
              <a:rPr lang="en-US" baseline="-25000"/>
              <a:t>1</a:t>
            </a:r>
            <a:r>
              <a:rPr lang="en-US"/>
              <a:t> U L</a:t>
            </a:r>
            <a:r>
              <a:rPr lang="en-US" baseline="-25000"/>
              <a:t>2</a:t>
            </a:r>
            <a:r>
              <a:rPr lang="en-US"/>
              <a:t> ?</a:t>
            </a:r>
          </a:p>
          <a:p>
            <a:pPr marL="0" indent="0">
              <a:buNone/>
            </a:pPr>
            <a:endParaRPr lang="en-US"/>
          </a:p>
          <a:p>
            <a:pPr marL="457200" indent="-457200">
              <a:buAutoNum type="alphaUcPeriod"/>
            </a:pPr>
            <a:r>
              <a:rPr lang="en-US"/>
              <a:t>G = (V</a:t>
            </a:r>
            <a:r>
              <a:rPr lang="en-US" baseline="-25000"/>
              <a:t>1 </a:t>
            </a:r>
            <a:r>
              <a:rPr lang="en-US"/>
              <a:t>U V</a:t>
            </a:r>
            <a:r>
              <a:rPr lang="en-US" baseline="-25000"/>
              <a:t>2</a:t>
            </a:r>
            <a:r>
              <a:rPr lang="en-US"/>
              <a:t>, Σ, R</a:t>
            </a:r>
            <a:r>
              <a:rPr lang="en-US" baseline="-25000"/>
              <a:t>1</a:t>
            </a:r>
            <a:r>
              <a:rPr lang="en-US"/>
              <a:t> U R</a:t>
            </a:r>
            <a:r>
              <a:rPr lang="en-US" baseline="-25000"/>
              <a:t>2</a:t>
            </a:r>
            <a:r>
              <a:rPr lang="en-US"/>
              <a:t>, S</a:t>
            </a:r>
            <a:r>
              <a:rPr lang="en-US" baseline="-25000"/>
              <a:t>1</a:t>
            </a:r>
            <a:r>
              <a:rPr lang="en-US"/>
              <a:t> U S</a:t>
            </a:r>
            <a:r>
              <a:rPr lang="en-US" baseline="-25000"/>
              <a:t>2</a:t>
            </a:r>
            <a:r>
              <a:rPr lang="en-US"/>
              <a:t>) </a:t>
            </a:r>
          </a:p>
          <a:p>
            <a:pPr marL="457200" indent="-457200">
              <a:buFont typeface="Arial" pitchFamily="34" charset="0"/>
              <a:buAutoNum type="alphaUcPeriod"/>
            </a:pPr>
            <a:r>
              <a:rPr lang="en-US"/>
              <a:t>G = (V</a:t>
            </a:r>
            <a:r>
              <a:rPr lang="en-US" baseline="-25000"/>
              <a:t>1 </a:t>
            </a:r>
            <a:r>
              <a:rPr lang="en-US"/>
              <a:t>x V</a:t>
            </a:r>
            <a:r>
              <a:rPr lang="en-US" baseline="-25000"/>
              <a:t>2</a:t>
            </a:r>
            <a:r>
              <a:rPr lang="en-US"/>
              <a:t>, Σ, R</a:t>
            </a:r>
            <a:r>
              <a:rPr lang="en-US" baseline="-25000"/>
              <a:t>1</a:t>
            </a:r>
            <a:r>
              <a:rPr lang="en-US"/>
              <a:t> x R</a:t>
            </a:r>
            <a:r>
              <a:rPr lang="en-US" baseline="-25000"/>
              <a:t>2</a:t>
            </a:r>
            <a:r>
              <a:rPr lang="en-US"/>
              <a:t>, (S</a:t>
            </a:r>
            <a:r>
              <a:rPr lang="en-US" baseline="-25000"/>
              <a:t>1</a:t>
            </a:r>
            <a:r>
              <a:rPr lang="en-US"/>
              <a:t>, S</a:t>
            </a:r>
            <a:r>
              <a:rPr lang="en-US" baseline="-25000"/>
              <a:t>2</a:t>
            </a:r>
            <a:r>
              <a:rPr lang="en-US"/>
              <a:t>)  )</a:t>
            </a:r>
          </a:p>
          <a:p>
            <a:pPr marL="457200" indent="-457200">
              <a:buFont typeface="Arial" pitchFamily="34" charset="0"/>
              <a:buAutoNum type="alphaUcPeriod"/>
            </a:pPr>
            <a:r>
              <a:rPr lang="en-US"/>
              <a:t>G = (V1 U V2 U {S0}, Σ, R</a:t>
            </a:r>
            <a:r>
              <a:rPr lang="en-US" baseline="-25000"/>
              <a:t>1</a:t>
            </a:r>
            <a:r>
              <a:rPr lang="en-US"/>
              <a:t> U R</a:t>
            </a:r>
            <a:r>
              <a:rPr lang="en-US" baseline="-25000"/>
              <a:t>2</a:t>
            </a:r>
            <a:r>
              <a:rPr lang="en-US"/>
              <a:t> U {S0 </a:t>
            </a:r>
            <a:r>
              <a:rPr lang="en-US">
                <a:sym typeface="Wingdings"/>
              </a:rPr>
              <a:t> S1, S0  S2}, S0</a:t>
            </a:r>
            <a:r>
              <a:rPr lang="en-US"/>
              <a:t>)</a:t>
            </a:r>
          </a:p>
          <a:p>
            <a:pPr marL="457200" indent="-457200">
              <a:buFont typeface="Arial" pitchFamily="34" charset="0"/>
              <a:buAutoNum type="alphaUcPeriod"/>
            </a:pPr>
            <a:r>
              <a:rPr lang="en-US"/>
              <a:t>More than one of the above</a:t>
            </a:r>
          </a:p>
          <a:p>
            <a:pPr marL="457200" indent="-457200">
              <a:buFont typeface="Arial" pitchFamily="34" charset="0"/>
              <a:buAutoNum type="alphaUcPeriod"/>
            </a:pPr>
            <a:r>
              <a:rPr lang="en-US"/>
              <a:t>We might not always be able to: the class of context-free languages might not be closed under union.</a:t>
            </a:r>
          </a:p>
        </p:txBody>
      </p:sp>
    </p:spTree>
    <p:extLst>
      <p:ext uri="{BB962C8B-B14F-4D97-AF65-F5344CB8AC3E}">
        <p14:creationId xmlns:p14="http://schemas.microsoft.com/office/powerpoint/2010/main" val="3658391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 screen with text&#10;&#10;Description automatically generated">
            <a:extLst>
              <a:ext uri="{FF2B5EF4-FFF2-40B4-BE49-F238E27FC236}">
                <a16:creationId xmlns:a16="http://schemas.microsoft.com/office/drawing/2014/main" id="{55169745-6E5C-734D-9A70-462AD3CDD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27"/>
            <a:ext cx="9019279" cy="4744278"/>
          </a:xfrm>
          <a:prstGeom prst="rect">
            <a:avLst/>
          </a:prstGeom>
        </p:spPr>
      </p:pic>
    </p:spTree>
    <p:extLst>
      <p:ext uri="{BB962C8B-B14F-4D97-AF65-F5344CB8AC3E}">
        <p14:creationId xmlns:p14="http://schemas.microsoft.com/office/powerpoint/2010/main" val="3824158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a:hlinkClick r:id="rId2"/>
              </a:rPr>
              <a:t>057.CSE105.CFGIntroduction.mp4</a:t>
            </a:r>
            <a:endParaRPr lang="en-US" sz="3000"/>
          </a:p>
        </p:txBody>
      </p:sp>
      <p:sp>
        <p:nvSpPr>
          <p:cNvPr id="3" name="TextBox 2">
            <a:extLst>
              <a:ext uri="{FF2B5EF4-FFF2-40B4-BE49-F238E27FC236}">
                <a16:creationId xmlns:a16="http://schemas.microsoft.com/office/drawing/2014/main" id="{5263498F-FCD1-486E-AC2D-734F05B4F97D}"/>
              </a:ext>
            </a:extLst>
          </p:cNvPr>
          <p:cNvSpPr txBox="1"/>
          <p:nvPr/>
        </p:nvSpPr>
        <p:spPr>
          <a:xfrm>
            <a:off x="456169" y="1143514"/>
            <a:ext cx="80977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Prior definitions to remember before watching this video:</a:t>
            </a:r>
          </a:p>
          <a:p>
            <a:endParaRPr lang="en-US">
              <a:cs typeface="Arial"/>
            </a:endParaRPr>
          </a:p>
        </p:txBody>
      </p:sp>
      <p:pic>
        <p:nvPicPr>
          <p:cNvPr id="4" name="Picture 4" descr="A screenshot of a cell phone&#10;&#10;Description automatically generated">
            <a:extLst>
              <a:ext uri="{FF2B5EF4-FFF2-40B4-BE49-F238E27FC236}">
                <a16:creationId xmlns:a16="http://schemas.microsoft.com/office/drawing/2014/main" id="{C4FB728D-63FF-4821-B54F-2FDF207C1300}"/>
              </a:ext>
            </a:extLst>
          </p:cNvPr>
          <p:cNvPicPr>
            <a:picLocks noChangeAspect="1"/>
          </p:cNvPicPr>
          <p:nvPr/>
        </p:nvPicPr>
        <p:blipFill>
          <a:blip r:embed="rId3"/>
          <a:stretch>
            <a:fillRect/>
          </a:stretch>
        </p:blipFill>
        <p:spPr>
          <a:xfrm>
            <a:off x="323331" y="1616140"/>
            <a:ext cx="3965574" cy="3304645"/>
          </a:xfrm>
          <a:prstGeom prst="rect">
            <a:avLst/>
          </a:prstGeom>
        </p:spPr>
      </p:pic>
      <p:sp>
        <p:nvSpPr>
          <p:cNvPr id="5" name="Rectangle 4">
            <a:extLst>
              <a:ext uri="{FF2B5EF4-FFF2-40B4-BE49-F238E27FC236}">
                <a16:creationId xmlns:a16="http://schemas.microsoft.com/office/drawing/2014/main" id="{704A9FED-DE1D-1748-89B5-64F04C639EC7}"/>
              </a:ext>
            </a:extLst>
          </p:cNvPr>
          <p:cNvSpPr/>
          <p:nvPr/>
        </p:nvSpPr>
        <p:spPr>
          <a:xfrm>
            <a:off x="5058372" y="4551453"/>
            <a:ext cx="2839239" cy="369332"/>
          </a:xfrm>
          <a:prstGeom prst="rect">
            <a:avLst/>
          </a:prstGeom>
        </p:spPr>
        <p:txBody>
          <a:bodyPr wrap="none">
            <a:spAutoFit/>
          </a:bodyPr>
          <a:lstStyle/>
          <a:p>
            <a:r>
              <a:rPr lang="en-US"/>
              <a:t>Definition from </a:t>
            </a:r>
            <a:r>
              <a:rPr lang="en-US" err="1"/>
              <a:t>Sipser</a:t>
            </a:r>
            <a:r>
              <a:rPr lang="en-US"/>
              <a:t> 1.3 </a:t>
            </a:r>
          </a:p>
        </p:txBody>
      </p:sp>
    </p:spTree>
    <p:extLst>
      <p:ext uri="{BB962C8B-B14F-4D97-AF65-F5344CB8AC3E}">
        <p14:creationId xmlns:p14="http://schemas.microsoft.com/office/powerpoint/2010/main" val="2441390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Closure</a:t>
            </a:r>
          </a:p>
        </p:txBody>
      </p:sp>
      <p:sp>
        <p:nvSpPr>
          <p:cNvPr id="4" name="Rectangle 3"/>
          <p:cNvSpPr/>
          <p:nvPr/>
        </p:nvSpPr>
        <p:spPr>
          <a:xfrm>
            <a:off x="563024" y="1242759"/>
            <a:ext cx="7950406" cy="3402414"/>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CA" sz="2000">
                <a:solidFill>
                  <a:schemeClr val="tx1"/>
                </a:solidFill>
              </a:rPr>
              <a:t>The class of </a:t>
            </a:r>
            <a:r>
              <a:rPr lang="en-CA" sz="2000" b="1">
                <a:solidFill>
                  <a:schemeClr val="tx1"/>
                </a:solidFill>
              </a:rPr>
              <a:t>context-free languages</a:t>
            </a:r>
            <a:r>
              <a:rPr lang="en-CA" sz="2000">
                <a:solidFill>
                  <a:schemeClr val="tx1"/>
                </a:solidFill>
              </a:rPr>
              <a:t> </a:t>
            </a:r>
            <a:r>
              <a:rPr lang="en-CA" sz="2000">
                <a:solidFill>
                  <a:schemeClr val="accent5"/>
                </a:solidFill>
              </a:rPr>
              <a:t>over </a:t>
            </a:r>
            <a:r>
              <a:rPr lang="en-CA" sz="2000" err="1">
                <a:solidFill>
                  <a:schemeClr val="accent5"/>
                </a:solidFill>
              </a:rPr>
              <a:t>Σ</a:t>
            </a:r>
            <a:r>
              <a:rPr lang="en-CA" sz="2000">
                <a:solidFill>
                  <a:schemeClr val="tx1"/>
                </a:solidFill>
              </a:rPr>
              <a:t> is closed under …</a:t>
            </a:r>
          </a:p>
          <a:p>
            <a:endParaRPr lang="en-US" sz="2000">
              <a:solidFill>
                <a:schemeClr val="tx1"/>
              </a:solidFill>
            </a:endParaRPr>
          </a:p>
          <a:p>
            <a:pPr marL="342900" indent="-342900">
              <a:buFontTx/>
              <a:buAutoNum type="alphaUcPeriod"/>
            </a:pPr>
            <a:r>
              <a:rPr lang="en-US" sz="2000">
                <a:solidFill>
                  <a:schemeClr val="tx1"/>
                </a:solidFill>
              </a:rPr>
              <a:t>Complementation, by flipping accept/ reject states of PDA.</a:t>
            </a:r>
          </a:p>
          <a:p>
            <a:pPr marL="342900" indent="-342900">
              <a:buFontTx/>
              <a:buAutoNum type="alphaUcPeriod"/>
            </a:pPr>
            <a:r>
              <a:rPr lang="en-US" sz="2000">
                <a:solidFill>
                  <a:schemeClr val="tx1"/>
                </a:solidFill>
              </a:rPr>
              <a:t>Union, by adding a spontaneous move from a new start state to the start states.</a:t>
            </a:r>
          </a:p>
          <a:p>
            <a:pPr marL="342900" indent="-342900">
              <a:buFontTx/>
              <a:buAutoNum type="alphaUcPeriod"/>
            </a:pPr>
            <a:r>
              <a:rPr lang="en-US" sz="2000">
                <a:solidFill>
                  <a:schemeClr val="tx1"/>
                </a:solidFill>
              </a:rPr>
              <a:t>Concatenation, by adding spontaneous moves from accept states of one machine to the start state of the second.</a:t>
            </a:r>
          </a:p>
          <a:p>
            <a:pPr marL="342900" indent="-342900">
              <a:buFontTx/>
              <a:buAutoNum type="alphaUcPeriod"/>
            </a:pPr>
            <a:r>
              <a:rPr lang="en-US" sz="2000">
                <a:solidFill>
                  <a:schemeClr val="tx1"/>
                </a:solidFill>
              </a:rPr>
              <a:t>Kleene star, by adding a fresh start state and spontaneous moves from accept states to the old start state. </a:t>
            </a:r>
          </a:p>
          <a:p>
            <a:pPr marL="342900" indent="-342900">
              <a:buFontTx/>
              <a:buAutoNum type="alphaUcPeriod"/>
            </a:pPr>
            <a:r>
              <a:rPr lang="en-US" sz="2000">
                <a:solidFill>
                  <a:schemeClr val="tx1"/>
                </a:solidFill>
              </a:rPr>
              <a:t>I don't know.</a:t>
            </a:r>
          </a:p>
          <a:p>
            <a:pPr marL="342900" indent="-342900">
              <a:buFontTx/>
              <a:buAutoNum type="alphaUcPeriod"/>
            </a:pPr>
            <a:endParaRPr lang="en-US" sz="2000">
              <a:solidFill>
                <a:schemeClr val="tx1"/>
              </a:solidFill>
            </a:endParaRPr>
          </a:p>
          <a:p>
            <a:pPr marL="342900" indent="-342900">
              <a:buAutoNum type="alphaUcPeriod"/>
            </a:pPr>
            <a:endParaRPr lang="en-US" sz="2000">
              <a:solidFill>
                <a:schemeClr val="tx1"/>
              </a:solidFill>
            </a:endParaRPr>
          </a:p>
        </p:txBody>
      </p:sp>
    </p:spTree>
    <p:extLst>
      <p:ext uri="{BB962C8B-B14F-4D97-AF65-F5344CB8AC3E}">
        <p14:creationId xmlns:p14="http://schemas.microsoft.com/office/powerpoint/2010/main" val="1221651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9DD271D-DE51-6B41-998D-A67198380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25"/>
            <a:ext cx="9144000" cy="5076866"/>
          </a:xfrm>
          <a:prstGeom prst="rect">
            <a:avLst/>
          </a:prstGeom>
        </p:spPr>
      </p:pic>
      <p:sp>
        <p:nvSpPr>
          <p:cNvPr id="5" name="TextBox 4">
            <a:extLst>
              <a:ext uri="{FF2B5EF4-FFF2-40B4-BE49-F238E27FC236}">
                <a16:creationId xmlns:a16="http://schemas.microsoft.com/office/drawing/2014/main" id="{185D1432-68DB-A444-8B83-7D86C1E614D8}"/>
              </a:ext>
            </a:extLst>
          </p:cNvPr>
          <p:cNvSpPr txBox="1"/>
          <p:nvPr/>
        </p:nvSpPr>
        <p:spPr>
          <a:xfrm>
            <a:off x="2283055" y="329096"/>
            <a:ext cx="2870199" cy="830997"/>
          </a:xfrm>
          <a:prstGeom prst="rect">
            <a:avLst/>
          </a:prstGeom>
          <a:noFill/>
        </p:spPr>
        <p:txBody>
          <a:bodyPr wrap="square" rtlCol="0">
            <a:spAutoFit/>
          </a:bodyPr>
          <a:lstStyle/>
          <a:p>
            <a:r>
              <a:rPr lang="en-US" sz="1600">
                <a:solidFill>
                  <a:srgbClr val="7030A0"/>
                </a:solidFill>
              </a:rPr>
              <a:t>Spontaneous move PDA have the power of non-determinism.</a:t>
            </a:r>
          </a:p>
        </p:txBody>
      </p:sp>
    </p:spTree>
    <p:extLst>
      <p:ext uri="{BB962C8B-B14F-4D97-AF65-F5344CB8AC3E}">
        <p14:creationId xmlns:p14="http://schemas.microsoft.com/office/powerpoint/2010/main" val="158932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Closure under concatenation</a:t>
            </a:r>
          </a:p>
        </p:txBody>
      </p:sp>
      <p:sp>
        <p:nvSpPr>
          <p:cNvPr id="3" name="Content Placeholder 2"/>
          <p:cNvSpPr>
            <a:spLocks noGrp="1"/>
          </p:cNvSpPr>
          <p:nvPr>
            <p:ph idx="1"/>
          </p:nvPr>
        </p:nvSpPr>
        <p:spPr/>
        <p:txBody>
          <a:bodyPr>
            <a:normAutofit/>
          </a:bodyPr>
          <a:lstStyle/>
          <a:p>
            <a:pPr marL="0" indent="0">
              <a:buNone/>
            </a:pPr>
            <a:r>
              <a:rPr lang="en-US" sz="2200"/>
              <a:t>If G</a:t>
            </a:r>
            <a:r>
              <a:rPr lang="en-US" sz="2200" baseline="-25000"/>
              <a:t>1</a:t>
            </a:r>
            <a:r>
              <a:rPr lang="en-US" sz="2200"/>
              <a:t> = (V</a:t>
            </a:r>
            <a:r>
              <a:rPr lang="en-US" sz="2200" baseline="-25000"/>
              <a:t>1</a:t>
            </a:r>
            <a:r>
              <a:rPr lang="en-US" sz="2200"/>
              <a:t>, </a:t>
            </a:r>
            <a:r>
              <a:rPr lang="en-US" sz="2200" err="1"/>
              <a:t>Σ</a:t>
            </a:r>
            <a:r>
              <a:rPr lang="en-US" sz="2200"/>
              <a:t>, R</a:t>
            </a:r>
            <a:r>
              <a:rPr lang="en-US" sz="2200" baseline="-25000"/>
              <a:t>1</a:t>
            </a:r>
            <a:r>
              <a:rPr lang="en-US" sz="2200"/>
              <a:t>, S</a:t>
            </a:r>
            <a:r>
              <a:rPr lang="en-US" sz="2200" baseline="-25000"/>
              <a:t>1</a:t>
            </a:r>
            <a:r>
              <a:rPr lang="en-US" sz="2200"/>
              <a:t>) and G</a:t>
            </a:r>
            <a:r>
              <a:rPr lang="en-US" sz="2200" baseline="-25000"/>
              <a:t>2</a:t>
            </a:r>
            <a:r>
              <a:rPr lang="en-US" sz="2200"/>
              <a:t> = (V</a:t>
            </a:r>
            <a:r>
              <a:rPr lang="en-US" sz="2200" baseline="-25000"/>
              <a:t>2</a:t>
            </a:r>
            <a:r>
              <a:rPr lang="en-US" sz="2200"/>
              <a:t>, </a:t>
            </a:r>
            <a:r>
              <a:rPr lang="en-US" sz="2200" err="1"/>
              <a:t>Σ</a:t>
            </a:r>
            <a:r>
              <a:rPr lang="en-US" sz="2200"/>
              <a:t>, R</a:t>
            </a:r>
            <a:r>
              <a:rPr lang="en-US" sz="2200" baseline="-25000"/>
              <a:t>2</a:t>
            </a:r>
            <a:r>
              <a:rPr lang="en-US" sz="2200"/>
              <a:t>, S</a:t>
            </a:r>
            <a:r>
              <a:rPr lang="en-US" sz="2200" baseline="-25000"/>
              <a:t>2</a:t>
            </a:r>
            <a:r>
              <a:rPr lang="en-US" sz="2200"/>
              <a:t>) are CFGs</a:t>
            </a:r>
          </a:p>
          <a:p>
            <a:pPr marL="0" indent="0">
              <a:buNone/>
            </a:pPr>
            <a:r>
              <a:rPr lang="en-US" sz="2200"/>
              <a:t>and G</a:t>
            </a:r>
            <a:r>
              <a:rPr lang="en-US" sz="2200" baseline="-25000"/>
              <a:t>1</a:t>
            </a:r>
            <a:r>
              <a:rPr lang="en-US" sz="2200"/>
              <a:t> generates L</a:t>
            </a:r>
            <a:r>
              <a:rPr lang="en-US" sz="2200" baseline="-25000"/>
              <a:t>1</a:t>
            </a:r>
            <a:r>
              <a:rPr lang="en-US" sz="2200"/>
              <a:t>, G</a:t>
            </a:r>
            <a:r>
              <a:rPr lang="en-US" sz="2200" baseline="-25000"/>
              <a:t>2</a:t>
            </a:r>
            <a:r>
              <a:rPr lang="en-US" sz="2200"/>
              <a:t> generates L</a:t>
            </a:r>
            <a:r>
              <a:rPr lang="en-US" sz="2200" baseline="-25000"/>
              <a:t>2,</a:t>
            </a:r>
            <a:r>
              <a:rPr lang="en-US" sz="2200"/>
              <a:t> how can we combine the grammars so we generate L</a:t>
            </a:r>
            <a:r>
              <a:rPr lang="en-US" sz="2200" baseline="-25000"/>
              <a:t>1</a:t>
            </a:r>
            <a:r>
              <a:rPr lang="en-US" sz="2200"/>
              <a:t> L</a:t>
            </a:r>
            <a:r>
              <a:rPr lang="en-US" sz="2200" baseline="-25000"/>
              <a:t>2</a:t>
            </a:r>
            <a:r>
              <a:rPr lang="en-US" sz="2200"/>
              <a:t> ?</a:t>
            </a:r>
          </a:p>
        </p:txBody>
      </p:sp>
    </p:spTree>
    <p:extLst>
      <p:ext uri="{BB962C8B-B14F-4D97-AF65-F5344CB8AC3E}">
        <p14:creationId xmlns:p14="http://schemas.microsoft.com/office/powerpoint/2010/main" val="26804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pPr marL="0" indent="0">
              <a:buNone/>
            </a:pPr>
            <a:r>
              <a:rPr lang="en-US"/>
              <a:t>A language L is</a:t>
            </a:r>
          </a:p>
          <a:p>
            <a:pPr marL="0" indent="0">
              <a:buNone/>
            </a:pPr>
            <a:endParaRPr lang="en-US"/>
          </a:p>
          <a:p>
            <a:pPr marL="0" indent="0">
              <a:buNone/>
            </a:pPr>
            <a:r>
              <a:rPr lang="en-US" b="1">
                <a:solidFill>
                  <a:srgbClr val="FF375F"/>
                </a:solidFill>
              </a:rPr>
              <a:t>Regular</a:t>
            </a:r>
            <a:r>
              <a:rPr lang="en-US" b="1"/>
              <a:t>	 </a:t>
            </a:r>
            <a:r>
              <a:rPr lang="en-US" err="1"/>
              <a:t>iff</a:t>
            </a:r>
            <a:r>
              <a:rPr lang="en-US"/>
              <a:t> it is described by some </a:t>
            </a:r>
            <a:r>
              <a:rPr lang="en-US" i="1">
                <a:solidFill>
                  <a:srgbClr val="FF375F"/>
                </a:solidFill>
              </a:rPr>
              <a:t>regular expression</a:t>
            </a:r>
            <a:endParaRPr lang="en-US" b="1" i="1">
              <a:solidFill>
                <a:srgbClr val="FF375F"/>
              </a:solidFill>
            </a:endParaRPr>
          </a:p>
          <a:p>
            <a:pPr marL="0" indent="0">
              <a:buNone/>
            </a:pPr>
            <a:r>
              <a:rPr lang="en-US" b="1"/>
              <a:t>		 </a:t>
            </a:r>
            <a:r>
              <a:rPr lang="en-US" err="1"/>
              <a:t>iff</a:t>
            </a:r>
            <a:r>
              <a:rPr lang="en-US"/>
              <a:t> it is recognized by some </a:t>
            </a:r>
            <a:r>
              <a:rPr lang="en-US" i="1">
                <a:solidFill>
                  <a:srgbClr val="FF375F"/>
                </a:solidFill>
              </a:rPr>
              <a:t>DFA</a:t>
            </a:r>
          </a:p>
          <a:p>
            <a:pPr marL="0" indent="0">
              <a:buNone/>
            </a:pPr>
            <a:r>
              <a:rPr lang="en-US" b="1"/>
              <a:t>		 </a:t>
            </a:r>
            <a:r>
              <a:rPr lang="en-US" err="1"/>
              <a:t>iff</a:t>
            </a:r>
            <a:r>
              <a:rPr lang="en-US"/>
              <a:t> it is recognized by some </a:t>
            </a:r>
            <a:r>
              <a:rPr lang="en-US" i="1">
                <a:solidFill>
                  <a:srgbClr val="FF375F"/>
                </a:solidFill>
              </a:rPr>
              <a:t>NFA</a:t>
            </a:r>
          </a:p>
          <a:p>
            <a:pPr marL="0" indent="0">
              <a:buNone/>
            </a:pPr>
            <a:endParaRPr lang="en-US" b="1"/>
          </a:p>
          <a:p>
            <a:pPr marL="0" indent="0">
              <a:buNone/>
            </a:pPr>
            <a:r>
              <a:rPr lang="en-US" b="1">
                <a:solidFill>
                  <a:srgbClr val="0432FF"/>
                </a:solidFill>
              </a:rPr>
              <a:t>Context-free</a:t>
            </a:r>
            <a:r>
              <a:rPr lang="en-US" b="1"/>
              <a:t>	 </a:t>
            </a:r>
            <a:r>
              <a:rPr lang="en-US" err="1"/>
              <a:t>iff</a:t>
            </a:r>
            <a:r>
              <a:rPr lang="en-US"/>
              <a:t> it is recognized by some </a:t>
            </a:r>
            <a:r>
              <a:rPr lang="en-US" i="1">
                <a:solidFill>
                  <a:srgbClr val="0432FF"/>
                </a:solidFill>
              </a:rPr>
              <a:t>PDA</a:t>
            </a:r>
            <a:endParaRPr lang="en-US" b="1" i="1">
              <a:solidFill>
                <a:srgbClr val="0432FF"/>
              </a:solidFill>
            </a:endParaRPr>
          </a:p>
          <a:p>
            <a:pPr marL="0" indent="0">
              <a:buNone/>
            </a:pPr>
            <a:r>
              <a:rPr lang="en-US" b="1"/>
              <a:t>		 </a:t>
            </a:r>
            <a:r>
              <a:rPr lang="en-US" err="1"/>
              <a:t>iff</a:t>
            </a:r>
            <a:r>
              <a:rPr lang="en-US"/>
              <a:t> it is generated by some </a:t>
            </a:r>
            <a:r>
              <a:rPr lang="en-US" i="1">
                <a:solidFill>
                  <a:srgbClr val="0432FF"/>
                </a:solidFill>
              </a:rPr>
              <a:t>CFG</a:t>
            </a:r>
          </a:p>
          <a:p>
            <a:pPr marL="0" indent="0">
              <a:buNone/>
            </a:pPr>
            <a:endParaRPr lang="en-US" b="1"/>
          </a:p>
        </p:txBody>
      </p:sp>
    </p:spTree>
    <p:extLst>
      <p:ext uri="{BB962C8B-B14F-4D97-AF65-F5344CB8AC3E}">
        <p14:creationId xmlns:p14="http://schemas.microsoft.com/office/powerpoint/2010/main" val="3363974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left? </a:t>
            </a:r>
          </a:p>
        </p:txBody>
      </p:sp>
      <p:sp>
        <p:nvSpPr>
          <p:cNvPr id="3" name="Content Placeholder 2"/>
          <p:cNvSpPr>
            <a:spLocks noGrp="1"/>
          </p:cNvSpPr>
          <p:nvPr>
            <p:ph idx="1"/>
          </p:nvPr>
        </p:nvSpPr>
        <p:spPr/>
        <p:txBody>
          <a:bodyPr>
            <a:normAutofit lnSpcReduction="10000"/>
          </a:bodyPr>
          <a:lstStyle/>
          <a:p>
            <a:r>
              <a:rPr lang="en-US" b="1"/>
              <a:t>Fact</a:t>
            </a:r>
            <a:r>
              <a:rPr lang="en-US"/>
              <a:t>: Every regular language is a context-free language.</a:t>
            </a:r>
          </a:p>
          <a:p>
            <a:r>
              <a:rPr lang="en-US" b="1"/>
              <a:t>Fact</a:t>
            </a:r>
            <a:r>
              <a:rPr lang="en-US"/>
              <a:t>: There are context-free languages that are nonregular.</a:t>
            </a:r>
          </a:p>
          <a:p>
            <a:r>
              <a:rPr lang="en-US" b="1"/>
              <a:t>Fact</a:t>
            </a:r>
            <a:r>
              <a:rPr lang="en-US"/>
              <a:t>: There are countably infinitely many regular languages.</a:t>
            </a:r>
          </a:p>
          <a:p>
            <a:r>
              <a:rPr lang="en-US" b="1"/>
              <a:t>Fact</a:t>
            </a:r>
            <a:r>
              <a:rPr lang="en-US"/>
              <a:t>: There are countably infinitely many context-free languages.</a:t>
            </a:r>
          </a:p>
          <a:p>
            <a:pPr marL="0" indent="0">
              <a:buNone/>
            </a:pPr>
            <a:endParaRPr lang="en-US" b="1"/>
          </a:p>
          <a:p>
            <a:pPr marL="0" indent="0">
              <a:buNone/>
            </a:pPr>
            <a:r>
              <a:rPr lang="en-US" b="1">
                <a:solidFill>
                  <a:schemeClr val="tx2"/>
                </a:solidFill>
              </a:rPr>
              <a:t>Most languages are not context-free languages!</a:t>
            </a:r>
          </a:p>
        </p:txBody>
      </p:sp>
    </p:spTree>
    <p:extLst>
      <p:ext uri="{BB962C8B-B14F-4D97-AF65-F5344CB8AC3E}">
        <p14:creationId xmlns:p14="http://schemas.microsoft.com/office/powerpoint/2010/main" val="170376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Closure properties of …</a:t>
            </a:r>
          </a:p>
        </p:txBody>
      </p:sp>
      <p:sp>
        <p:nvSpPr>
          <p:cNvPr id="4" name="Content Placeholder 3"/>
          <p:cNvSpPr>
            <a:spLocks noGrp="1"/>
          </p:cNvSpPr>
          <p:nvPr>
            <p:ph sz="half" idx="1"/>
          </p:nvPr>
        </p:nvSpPr>
        <p:spPr>
          <a:xfrm>
            <a:off x="457200" y="1143000"/>
            <a:ext cx="4038600" cy="3806714"/>
          </a:xfrm>
          <a:ln>
            <a:solidFill>
              <a:srgbClr val="F2AF0D"/>
            </a:solidFill>
          </a:ln>
        </p:spPr>
        <p:txBody>
          <a:bodyPr vert="horz" lIns="91440" tIns="45720" rIns="91440" bIns="45720" rtlCol="0" anchor="t">
            <a:normAutofit lnSpcReduction="10000"/>
          </a:bodyPr>
          <a:lstStyle/>
          <a:p>
            <a:pPr marL="0" indent="0">
              <a:buNone/>
            </a:pPr>
            <a:r>
              <a:rPr lang="en-US" sz="2000" b="1">
                <a:solidFill>
                  <a:schemeClr val="tx2"/>
                </a:solidFill>
              </a:rPr>
              <a:t>The class of regular languages is closed under</a:t>
            </a:r>
          </a:p>
          <a:p>
            <a:r>
              <a:rPr lang="en-US" sz="2000"/>
              <a:t>Union</a:t>
            </a:r>
          </a:p>
          <a:p>
            <a:r>
              <a:rPr lang="en-US" sz="2000"/>
              <a:t>Concatenation</a:t>
            </a:r>
          </a:p>
          <a:p>
            <a:r>
              <a:rPr lang="en-US" sz="2000"/>
              <a:t>Star</a:t>
            </a:r>
          </a:p>
          <a:p>
            <a:r>
              <a:rPr lang="en-US" sz="2000">
                <a:cs typeface="Arial"/>
              </a:rPr>
              <a:t>Reversal</a:t>
            </a:r>
            <a:endParaRPr lang="en-US" sz="2000"/>
          </a:p>
          <a:p>
            <a:r>
              <a:rPr lang="en-US" sz="2000">
                <a:cs typeface="Arial"/>
              </a:rPr>
              <a:t>Intersection</a:t>
            </a:r>
            <a:endParaRPr lang="en-US" sz="2000"/>
          </a:p>
          <a:p>
            <a:r>
              <a:rPr lang="en-US" sz="2000"/>
              <a:t>Complementation</a:t>
            </a:r>
          </a:p>
          <a:p>
            <a:r>
              <a:rPr lang="en-US" sz="2000"/>
              <a:t>Difference</a:t>
            </a:r>
            <a:endParaRPr lang="en-US" sz="2000">
              <a:cs typeface="Arial"/>
            </a:endParaRPr>
          </a:p>
        </p:txBody>
      </p:sp>
      <p:sp>
        <p:nvSpPr>
          <p:cNvPr id="5" name="Content Placeholder 4"/>
          <p:cNvSpPr>
            <a:spLocks noGrp="1"/>
          </p:cNvSpPr>
          <p:nvPr>
            <p:ph sz="half" idx="2"/>
          </p:nvPr>
        </p:nvSpPr>
        <p:spPr>
          <a:xfrm>
            <a:off x="4495800" y="1143000"/>
            <a:ext cx="4191000" cy="3806714"/>
          </a:xfrm>
          <a:ln>
            <a:solidFill>
              <a:srgbClr val="F2AF0D"/>
            </a:solidFill>
          </a:ln>
        </p:spPr>
        <p:txBody>
          <a:bodyPr>
            <a:normAutofit lnSpcReduction="10000"/>
          </a:bodyPr>
          <a:lstStyle/>
          <a:p>
            <a:pPr marL="0" indent="0">
              <a:buNone/>
            </a:pPr>
            <a:r>
              <a:rPr lang="en-US" sz="2000" b="1">
                <a:solidFill>
                  <a:srgbClr val="4128D2"/>
                </a:solidFill>
              </a:rPr>
              <a:t>The class of context-free languages is closed under</a:t>
            </a:r>
          </a:p>
          <a:p>
            <a:r>
              <a:rPr lang="en-US" sz="2000"/>
              <a:t>Union</a:t>
            </a:r>
          </a:p>
          <a:p>
            <a:r>
              <a:rPr lang="en-US" sz="2000"/>
              <a:t>Concatenation</a:t>
            </a:r>
          </a:p>
          <a:p>
            <a:r>
              <a:rPr lang="en-US" sz="2000"/>
              <a:t>Star</a:t>
            </a:r>
          </a:p>
          <a:p>
            <a:r>
              <a:rPr lang="en-US" sz="2000"/>
              <a:t>Reversal</a:t>
            </a:r>
          </a:p>
          <a:p>
            <a:pPr marL="0" indent="0">
              <a:buNone/>
            </a:pPr>
            <a:r>
              <a:rPr lang="en-US" sz="2000" b="1">
                <a:solidFill>
                  <a:srgbClr val="4128D2"/>
                </a:solidFill>
              </a:rPr>
              <a:t>The class of context-free languages is </a:t>
            </a:r>
            <a:r>
              <a:rPr lang="en-US" sz="2000" b="1">
                <a:solidFill>
                  <a:srgbClr val="FF0000"/>
                </a:solidFill>
              </a:rPr>
              <a:t>not</a:t>
            </a:r>
            <a:r>
              <a:rPr lang="en-US" sz="2000" b="1">
                <a:solidFill>
                  <a:srgbClr val="4128D2"/>
                </a:solidFill>
              </a:rPr>
              <a:t> closed under</a:t>
            </a:r>
          </a:p>
          <a:p>
            <a:r>
              <a:rPr lang="en-US" sz="2000"/>
              <a:t>Intersection</a:t>
            </a:r>
          </a:p>
          <a:p>
            <a:r>
              <a:rPr lang="en-US" sz="2000"/>
              <a:t>Complementation</a:t>
            </a:r>
          </a:p>
          <a:p>
            <a:r>
              <a:rPr lang="en-US" sz="2000"/>
              <a:t>Difference</a:t>
            </a:r>
          </a:p>
        </p:txBody>
      </p:sp>
    </p:spTree>
    <p:extLst>
      <p:ext uri="{BB962C8B-B14F-4D97-AF65-F5344CB8AC3E}">
        <p14:creationId xmlns:p14="http://schemas.microsoft.com/office/powerpoint/2010/main" val="385193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E6E0-15C6-B941-BF7B-6453EE208C7B}"/>
              </a:ext>
            </a:extLst>
          </p:cNvPr>
          <p:cNvSpPr>
            <a:spLocks noGrp="1"/>
          </p:cNvSpPr>
          <p:nvPr>
            <p:ph type="title"/>
          </p:nvPr>
        </p:nvSpPr>
        <p:spPr/>
        <p:txBody>
          <a:bodyPr/>
          <a:lstStyle/>
          <a:p>
            <a:r>
              <a:rPr lang="en-US">
                <a:solidFill>
                  <a:srgbClr val="00B050"/>
                </a:solidFill>
              </a:rPr>
              <a:t>Key Notation and Definitions (066)</a:t>
            </a:r>
            <a:endParaRPr lang="en-US"/>
          </a:p>
        </p:txBody>
      </p:sp>
      <p:sp>
        <p:nvSpPr>
          <p:cNvPr id="6" name="TextBox 5">
            <a:extLst>
              <a:ext uri="{FF2B5EF4-FFF2-40B4-BE49-F238E27FC236}">
                <a16:creationId xmlns:a16="http://schemas.microsoft.com/office/drawing/2014/main" id="{95E2989C-5A39-A64D-B763-51CC105735B5}"/>
              </a:ext>
            </a:extLst>
          </p:cNvPr>
          <p:cNvSpPr txBox="1"/>
          <p:nvPr/>
        </p:nvSpPr>
        <p:spPr>
          <a:xfrm>
            <a:off x="457200" y="1338470"/>
            <a:ext cx="8077200" cy="1908215"/>
          </a:xfrm>
          <a:prstGeom prst="rect">
            <a:avLst/>
          </a:prstGeom>
          <a:noFill/>
        </p:spPr>
        <p:txBody>
          <a:bodyPr wrap="square" rtlCol="0" anchor="t">
            <a:spAutoFit/>
          </a:bodyPr>
          <a:lstStyle/>
          <a:p>
            <a:pPr marL="342900" indent="-342900">
              <a:buFont typeface="Arial" panose="020B0604020202020204" pitchFamily="34" charset="0"/>
              <a:buChar char="•"/>
            </a:pPr>
            <a:r>
              <a:rPr lang="en-US" sz="2000"/>
              <a:t>The set of context-free languages is closed under union. For every context-free language</a:t>
            </a:r>
            <a:r>
              <a:rPr lang="en-US" sz="2000">
                <a:solidFill>
                  <a:schemeClr val="accent4"/>
                </a:solidFill>
              </a:rPr>
              <a:t> </a:t>
            </a:r>
            <a:r>
              <a:rPr lang="en-US" sz="2000">
                <a:solidFill>
                  <a:schemeClr val="accent4">
                    <a:lumMod val="75000"/>
                  </a:schemeClr>
                </a:solidFill>
              </a:rPr>
              <a:t>L1</a:t>
            </a:r>
            <a:r>
              <a:rPr lang="en-US" sz="2000">
                <a:solidFill>
                  <a:schemeClr val="accent4"/>
                </a:solidFill>
              </a:rPr>
              <a:t> </a:t>
            </a:r>
            <a:r>
              <a:rPr lang="en-US" sz="2000"/>
              <a:t>and </a:t>
            </a:r>
            <a:r>
              <a:rPr lang="en-US" sz="2000">
                <a:solidFill>
                  <a:schemeClr val="accent6">
                    <a:lumMod val="75000"/>
                  </a:schemeClr>
                </a:solidFill>
              </a:rPr>
              <a:t>L2</a:t>
            </a:r>
            <a:r>
              <a:rPr lang="en-US" sz="2000"/>
              <a:t>,  </a:t>
            </a:r>
            <a:r>
              <a:rPr lang="en-US" sz="2000">
                <a:solidFill>
                  <a:schemeClr val="accent4">
                    <a:lumMod val="75000"/>
                  </a:schemeClr>
                </a:solidFill>
              </a:rPr>
              <a:t>L1</a:t>
            </a:r>
            <a:r>
              <a:rPr lang="en-US" sz="2000"/>
              <a:t> U </a:t>
            </a:r>
            <a:r>
              <a:rPr lang="en-US" sz="2000">
                <a:solidFill>
                  <a:schemeClr val="accent6">
                    <a:lumMod val="75000"/>
                  </a:schemeClr>
                </a:solidFill>
              </a:rPr>
              <a:t>L2</a:t>
            </a:r>
            <a:r>
              <a:rPr lang="en-US" sz="2000"/>
              <a:t> is also context free.</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The set of context-free languages is also closed under </a:t>
            </a:r>
            <a:r>
              <a:rPr lang="en-US" sz="2000" b="1"/>
              <a:t>Concatenation</a:t>
            </a:r>
            <a:r>
              <a:rPr lang="en-US" sz="2000"/>
              <a:t>, </a:t>
            </a:r>
            <a:r>
              <a:rPr lang="en-US" sz="2000" b="1"/>
              <a:t>Star</a:t>
            </a:r>
            <a:r>
              <a:rPr lang="en-US" sz="2000"/>
              <a:t>, and </a:t>
            </a:r>
            <a:r>
              <a:rPr lang="en-US" sz="2000" b="1"/>
              <a:t>Reversal</a:t>
            </a:r>
            <a:r>
              <a:rPr lang="en-US" sz="2000"/>
              <a:t>.</a:t>
            </a:r>
            <a:endParaRPr lang="en-US" sz="2000">
              <a:cs typeface="Arial"/>
            </a:endParaRPr>
          </a:p>
          <a:p>
            <a:endParaRPr lang="en-US"/>
          </a:p>
        </p:txBody>
      </p:sp>
      <p:sp>
        <p:nvSpPr>
          <p:cNvPr id="7" name="TextBox 6">
            <a:extLst>
              <a:ext uri="{FF2B5EF4-FFF2-40B4-BE49-F238E27FC236}">
                <a16:creationId xmlns:a16="http://schemas.microsoft.com/office/drawing/2014/main" id="{8D9A2384-9142-F94F-9174-156B4C91373E}"/>
              </a:ext>
            </a:extLst>
          </p:cNvPr>
          <p:cNvSpPr txBox="1"/>
          <p:nvPr/>
        </p:nvSpPr>
        <p:spPr>
          <a:xfrm>
            <a:off x="457200" y="3153402"/>
            <a:ext cx="6272038" cy="369332"/>
          </a:xfrm>
          <a:prstGeom prst="rect">
            <a:avLst/>
          </a:prstGeom>
          <a:noFill/>
        </p:spPr>
        <p:txBody>
          <a:bodyPr wrap="none" rtlCol="0">
            <a:spAutoFit/>
          </a:bodyPr>
          <a:lstStyle/>
          <a:p>
            <a:r>
              <a:rPr lang="en-US" b="1"/>
              <a:t>Optional Reading</a:t>
            </a:r>
            <a:r>
              <a:rPr lang="en-US"/>
              <a:t>: Application of CFL’s closure properties. </a:t>
            </a:r>
          </a:p>
        </p:txBody>
      </p:sp>
      <p:pic>
        <p:nvPicPr>
          <p:cNvPr id="8" name="Picture 7" descr="A close up of a newspaper&#10;&#10;Description automatically generated">
            <a:extLst>
              <a:ext uri="{FF2B5EF4-FFF2-40B4-BE49-F238E27FC236}">
                <a16:creationId xmlns:a16="http://schemas.microsoft.com/office/drawing/2014/main" id="{072DE914-5BB3-C544-AA8A-92755E931FD2}"/>
              </a:ext>
            </a:extLst>
          </p:cNvPr>
          <p:cNvPicPr>
            <a:picLocks noChangeAspect="1"/>
          </p:cNvPicPr>
          <p:nvPr/>
        </p:nvPicPr>
        <p:blipFill rotWithShape="1">
          <a:blip r:embed="rId2">
            <a:extLst>
              <a:ext uri="{28A0092B-C50C-407E-A947-70E740481C1C}">
                <a14:useLocalDpi xmlns:a14="http://schemas.microsoft.com/office/drawing/2010/main" val="0"/>
              </a:ext>
            </a:extLst>
          </a:blip>
          <a:srcRect t="51221"/>
          <a:stretch/>
        </p:blipFill>
        <p:spPr>
          <a:xfrm>
            <a:off x="515647" y="3584713"/>
            <a:ext cx="5586656" cy="1374701"/>
          </a:xfrm>
          <a:prstGeom prst="rect">
            <a:avLst/>
          </a:prstGeom>
        </p:spPr>
      </p:pic>
      <p:sp>
        <p:nvSpPr>
          <p:cNvPr id="9" name="TextBox 8">
            <a:extLst>
              <a:ext uri="{FF2B5EF4-FFF2-40B4-BE49-F238E27FC236}">
                <a16:creationId xmlns:a16="http://schemas.microsoft.com/office/drawing/2014/main" id="{0DF04D23-ADC4-5945-997F-C6E7C9B90F66}"/>
              </a:ext>
            </a:extLst>
          </p:cNvPr>
          <p:cNvSpPr txBox="1"/>
          <p:nvPr/>
        </p:nvSpPr>
        <p:spPr>
          <a:xfrm>
            <a:off x="6190604" y="4743450"/>
            <a:ext cx="2496196" cy="276999"/>
          </a:xfrm>
          <a:prstGeom prst="rect">
            <a:avLst/>
          </a:prstGeom>
          <a:noFill/>
        </p:spPr>
        <p:txBody>
          <a:bodyPr wrap="none" rtlCol="0">
            <a:spAutoFit/>
          </a:bodyPr>
          <a:lstStyle/>
          <a:p>
            <a:r>
              <a:rPr lang="en-US" sz="1200"/>
              <a:t>Read more on pg.107, section 2.1</a:t>
            </a:r>
          </a:p>
        </p:txBody>
      </p:sp>
    </p:spTree>
    <p:extLst>
      <p:ext uri="{BB962C8B-B14F-4D97-AF65-F5344CB8AC3E}">
        <p14:creationId xmlns:p14="http://schemas.microsoft.com/office/powerpoint/2010/main" val="4009773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067.CSE105.NonContextFreeLanguages.mp4</a:t>
            </a:r>
            <a:endParaRPr lang="en-US" sz="2400" dirty="0"/>
          </a:p>
        </p:txBody>
      </p:sp>
      <p:sp>
        <p:nvSpPr>
          <p:cNvPr id="3" name="Content Placeholder 3">
            <a:extLst>
              <a:ext uri="{FF2B5EF4-FFF2-40B4-BE49-F238E27FC236}">
                <a16:creationId xmlns:a16="http://schemas.microsoft.com/office/drawing/2014/main" id="{836E83A0-8964-DD48-8E38-2BCCE52D5A0E}"/>
              </a:ext>
            </a:extLst>
          </p:cNvPr>
          <p:cNvSpPr>
            <a:spLocks noGrp="1"/>
          </p:cNvSpPr>
          <p:nvPr>
            <p:ph idx="1"/>
          </p:nvPr>
        </p:nvSpPr>
        <p:spPr>
          <a:xfrm>
            <a:off x="457200" y="1200150"/>
            <a:ext cx="8229600" cy="3543300"/>
          </a:xfrm>
        </p:spPr>
        <p:txBody>
          <a:bodyPr vert="horz" lIns="91440" tIns="45720" rIns="91440" bIns="45720" rtlCol="0" anchor="t">
            <a:normAutofit/>
          </a:bodyPr>
          <a:lstStyle/>
          <a:p>
            <a:pPr marL="0" indent="0">
              <a:buNone/>
            </a:pPr>
            <a:r>
              <a:rPr lang="en-US" sz="1800" i="1"/>
              <a:t>Remember:</a:t>
            </a:r>
          </a:p>
          <a:p>
            <a:pPr marL="0" indent="0">
              <a:buNone/>
            </a:pPr>
            <a:r>
              <a:rPr lang="en-US">
                <a:solidFill>
                  <a:srgbClr val="7A81FF"/>
                </a:solidFill>
              </a:rPr>
              <a:t>PDA </a:t>
            </a:r>
            <a:r>
              <a:rPr lang="en-US"/>
              <a:t>uses a </a:t>
            </a:r>
            <a:r>
              <a:rPr lang="en-US" b="1" i="1"/>
              <a:t>stack</a:t>
            </a:r>
            <a:r>
              <a:rPr lang="en-US" i="1"/>
              <a:t>, that inserts and removes according to the last-in-first-out (LIFO) principle. </a:t>
            </a:r>
          </a:p>
        </p:txBody>
      </p:sp>
      <p:pic>
        <p:nvPicPr>
          <p:cNvPr id="4" name="Picture 3" descr="A close up of a logo&#10;&#10;Description automatically generated">
            <a:extLst>
              <a:ext uri="{FF2B5EF4-FFF2-40B4-BE49-F238E27FC236}">
                <a16:creationId xmlns:a16="http://schemas.microsoft.com/office/drawing/2014/main" id="{CCFA8D9E-471E-3C4C-B5D7-B1FF2C5C0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305" y="2257094"/>
            <a:ext cx="3459260" cy="2838367"/>
          </a:xfrm>
          <a:prstGeom prst="rect">
            <a:avLst/>
          </a:prstGeom>
        </p:spPr>
      </p:pic>
    </p:spTree>
    <p:extLst>
      <p:ext uri="{BB962C8B-B14F-4D97-AF65-F5344CB8AC3E}">
        <p14:creationId xmlns:p14="http://schemas.microsoft.com/office/powerpoint/2010/main" val="467180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Closure properties of …</a:t>
            </a:r>
          </a:p>
        </p:txBody>
      </p:sp>
      <p:sp>
        <p:nvSpPr>
          <p:cNvPr id="4" name="Content Placeholder 3"/>
          <p:cNvSpPr>
            <a:spLocks noGrp="1"/>
          </p:cNvSpPr>
          <p:nvPr>
            <p:ph sz="half" idx="1"/>
          </p:nvPr>
        </p:nvSpPr>
        <p:spPr>
          <a:xfrm>
            <a:off x="457200" y="1143000"/>
            <a:ext cx="4038600" cy="3806714"/>
          </a:xfrm>
          <a:ln>
            <a:solidFill>
              <a:srgbClr val="F2AF0D"/>
            </a:solidFill>
          </a:ln>
        </p:spPr>
        <p:txBody>
          <a:bodyPr>
            <a:normAutofit lnSpcReduction="10000"/>
          </a:bodyPr>
          <a:lstStyle/>
          <a:p>
            <a:pPr marL="0" indent="0">
              <a:buNone/>
            </a:pPr>
            <a:r>
              <a:rPr lang="en-US" sz="2000" b="1">
                <a:solidFill>
                  <a:schemeClr val="tx2"/>
                </a:solidFill>
              </a:rPr>
              <a:t>The class of regular languages is closed under</a:t>
            </a:r>
          </a:p>
          <a:p>
            <a:r>
              <a:rPr lang="en-US" sz="2000"/>
              <a:t>Union</a:t>
            </a:r>
          </a:p>
          <a:p>
            <a:r>
              <a:rPr lang="en-US" sz="2000"/>
              <a:t>Concatenation</a:t>
            </a:r>
          </a:p>
          <a:p>
            <a:r>
              <a:rPr lang="en-US" sz="2000"/>
              <a:t>Star</a:t>
            </a:r>
          </a:p>
          <a:p>
            <a:r>
              <a:rPr lang="en-US" sz="2000"/>
              <a:t>Reversal</a:t>
            </a:r>
          </a:p>
          <a:p>
            <a:r>
              <a:rPr lang="en-US" sz="2000"/>
              <a:t>Intersection</a:t>
            </a:r>
          </a:p>
          <a:p>
            <a:r>
              <a:rPr lang="en-US" sz="2000"/>
              <a:t>Complementation</a:t>
            </a:r>
          </a:p>
          <a:p>
            <a:r>
              <a:rPr lang="en-US" sz="2000"/>
              <a:t>Difference</a:t>
            </a:r>
          </a:p>
          <a:p>
            <a:endParaRPr lang="en-US" sz="2000"/>
          </a:p>
        </p:txBody>
      </p:sp>
      <p:sp>
        <p:nvSpPr>
          <p:cNvPr id="5" name="Content Placeholder 4"/>
          <p:cNvSpPr>
            <a:spLocks noGrp="1"/>
          </p:cNvSpPr>
          <p:nvPr>
            <p:ph sz="half" idx="2"/>
          </p:nvPr>
        </p:nvSpPr>
        <p:spPr>
          <a:xfrm>
            <a:off x="4495800" y="1143000"/>
            <a:ext cx="4191000" cy="3806714"/>
          </a:xfrm>
          <a:ln>
            <a:solidFill>
              <a:srgbClr val="F2AF0D"/>
            </a:solidFill>
          </a:ln>
        </p:spPr>
        <p:txBody>
          <a:bodyPr>
            <a:normAutofit lnSpcReduction="10000"/>
          </a:bodyPr>
          <a:lstStyle/>
          <a:p>
            <a:pPr marL="0" indent="0">
              <a:buNone/>
            </a:pPr>
            <a:r>
              <a:rPr lang="en-US" sz="2000" b="1">
                <a:solidFill>
                  <a:srgbClr val="4128D2"/>
                </a:solidFill>
              </a:rPr>
              <a:t>The class of context-free languages is closed under</a:t>
            </a:r>
          </a:p>
          <a:p>
            <a:r>
              <a:rPr lang="en-US" sz="2000"/>
              <a:t>Union</a:t>
            </a:r>
          </a:p>
          <a:p>
            <a:r>
              <a:rPr lang="en-US" sz="2000"/>
              <a:t>Concatenation</a:t>
            </a:r>
          </a:p>
          <a:p>
            <a:r>
              <a:rPr lang="en-US" sz="2000"/>
              <a:t>Star</a:t>
            </a:r>
          </a:p>
          <a:p>
            <a:r>
              <a:rPr lang="en-US" sz="2000"/>
              <a:t>Reversal</a:t>
            </a:r>
          </a:p>
          <a:p>
            <a:pPr marL="0" indent="0">
              <a:buNone/>
            </a:pPr>
            <a:r>
              <a:rPr lang="en-US" sz="2000" b="1">
                <a:solidFill>
                  <a:srgbClr val="4128D2"/>
                </a:solidFill>
              </a:rPr>
              <a:t>The class of context-free languages is </a:t>
            </a:r>
            <a:r>
              <a:rPr lang="en-US" sz="2000" b="1">
                <a:solidFill>
                  <a:srgbClr val="FF0000"/>
                </a:solidFill>
              </a:rPr>
              <a:t>not</a:t>
            </a:r>
            <a:r>
              <a:rPr lang="en-US" sz="2000" b="1">
                <a:solidFill>
                  <a:srgbClr val="4128D2"/>
                </a:solidFill>
              </a:rPr>
              <a:t> closed under</a:t>
            </a:r>
          </a:p>
          <a:p>
            <a:r>
              <a:rPr lang="en-US" sz="2000"/>
              <a:t>Intersection</a:t>
            </a:r>
          </a:p>
          <a:p>
            <a:r>
              <a:rPr lang="en-US" sz="2000"/>
              <a:t>Complementation</a:t>
            </a:r>
          </a:p>
          <a:p>
            <a:r>
              <a:rPr lang="en-US" sz="2000"/>
              <a:t>Difference</a:t>
            </a:r>
          </a:p>
        </p:txBody>
      </p:sp>
    </p:spTree>
    <p:extLst>
      <p:ext uri="{BB962C8B-B14F-4D97-AF65-F5344CB8AC3E}">
        <p14:creationId xmlns:p14="http://schemas.microsoft.com/office/powerpoint/2010/main" val="1869510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Examples of non-context-free languages</a:t>
            </a:r>
          </a:p>
        </p:txBody>
      </p:sp>
      <p:sp>
        <p:nvSpPr>
          <p:cNvPr id="3" name="Content Placeholder 2"/>
          <p:cNvSpPr>
            <a:spLocks noGrp="1"/>
          </p:cNvSpPr>
          <p:nvPr>
            <p:ph idx="1"/>
          </p:nvPr>
        </p:nvSpPr>
        <p:spPr/>
        <p:txBody>
          <a:bodyPr/>
          <a:lstStyle/>
          <a:p>
            <a:r>
              <a:rPr lang="en-US"/>
              <a:t>{ </a:t>
            </a:r>
            <a:r>
              <a:rPr lang="en-US" err="1">
                <a:highlight>
                  <a:srgbClr val="FFFF00"/>
                </a:highlight>
              </a:rPr>
              <a:t>a</a:t>
            </a:r>
            <a:r>
              <a:rPr lang="en-US" baseline="30000" err="1">
                <a:highlight>
                  <a:srgbClr val="FFFF00"/>
                </a:highlight>
              </a:rPr>
              <a:t>n</a:t>
            </a:r>
            <a:r>
              <a:rPr lang="en-US" err="1">
                <a:highlight>
                  <a:srgbClr val="FFFF00"/>
                </a:highlight>
              </a:rPr>
              <a:t>b</a:t>
            </a:r>
            <a:r>
              <a:rPr lang="en-US" baseline="30000" err="1">
                <a:highlight>
                  <a:srgbClr val="FFFF00"/>
                </a:highlight>
              </a:rPr>
              <a:t>n</a:t>
            </a:r>
            <a:r>
              <a:rPr lang="en-US" err="1"/>
              <a:t>c</a:t>
            </a:r>
            <a:r>
              <a:rPr lang="en-US" baseline="30000" err="1"/>
              <a:t>n</a:t>
            </a:r>
            <a:r>
              <a:rPr lang="en-US"/>
              <a:t> | 0 ≤ n } 		</a:t>
            </a:r>
            <a:r>
              <a:rPr lang="en-US" sz="1600" err="1">
                <a:solidFill>
                  <a:schemeClr val="accent6"/>
                </a:solidFill>
              </a:rPr>
              <a:t>Sipser</a:t>
            </a:r>
            <a:r>
              <a:rPr lang="en-US" sz="1600">
                <a:solidFill>
                  <a:schemeClr val="accent6"/>
                </a:solidFill>
              </a:rPr>
              <a:t> Ex 2.36</a:t>
            </a:r>
            <a:endParaRPr lang="en-US" sz="1600"/>
          </a:p>
          <a:p>
            <a:r>
              <a:rPr lang="en-US"/>
              <a:t>{ </a:t>
            </a:r>
            <a:r>
              <a:rPr lang="en-US" err="1"/>
              <a:t>a</a:t>
            </a:r>
            <a:r>
              <a:rPr lang="en-US" baseline="30000" err="1"/>
              <a:t>i</a:t>
            </a:r>
            <a:r>
              <a:rPr lang="en-US" err="1"/>
              <a:t>b</a:t>
            </a:r>
            <a:r>
              <a:rPr lang="en-US" baseline="30000" err="1"/>
              <a:t>j</a:t>
            </a:r>
            <a:r>
              <a:rPr lang="en-US" err="1"/>
              <a:t>c</a:t>
            </a:r>
            <a:r>
              <a:rPr lang="en-US" baseline="30000" err="1"/>
              <a:t>k</a:t>
            </a:r>
            <a:r>
              <a:rPr lang="en-US"/>
              <a:t> | 0 ≤ </a:t>
            </a:r>
            <a:r>
              <a:rPr lang="en-US" err="1"/>
              <a:t>i</a:t>
            </a:r>
            <a:r>
              <a:rPr lang="en-US"/>
              <a:t> ≤ j ≤ k } 	</a:t>
            </a:r>
            <a:r>
              <a:rPr lang="en-US" sz="1600" err="1">
                <a:solidFill>
                  <a:schemeClr val="accent6"/>
                </a:solidFill>
              </a:rPr>
              <a:t>Sipser</a:t>
            </a:r>
            <a:r>
              <a:rPr lang="en-US" sz="1600">
                <a:solidFill>
                  <a:schemeClr val="accent6"/>
                </a:solidFill>
              </a:rPr>
              <a:t> Ex 2.37</a:t>
            </a:r>
            <a:endParaRPr lang="en-US" sz="1600"/>
          </a:p>
          <a:p>
            <a:r>
              <a:rPr lang="en-US"/>
              <a:t>{ </a:t>
            </a:r>
            <a:r>
              <a:rPr lang="en-US">
                <a:highlight>
                  <a:srgbClr val="00FF00"/>
                </a:highlight>
              </a:rPr>
              <a:t>w w</a:t>
            </a:r>
            <a:r>
              <a:rPr lang="en-US"/>
              <a:t> | w is in {0,1}</a:t>
            </a:r>
            <a:r>
              <a:rPr lang="en-US" baseline="30000"/>
              <a:t>* </a:t>
            </a:r>
            <a:r>
              <a:rPr lang="en-US"/>
              <a:t>}	</a:t>
            </a:r>
            <a:r>
              <a:rPr lang="en-US" sz="1600" err="1">
                <a:solidFill>
                  <a:schemeClr val="accent6"/>
                </a:solidFill>
              </a:rPr>
              <a:t>Sipser</a:t>
            </a:r>
            <a:r>
              <a:rPr lang="en-US" sz="1600">
                <a:solidFill>
                  <a:schemeClr val="accent6"/>
                </a:solidFill>
              </a:rPr>
              <a:t> Ex 2.38</a:t>
            </a:r>
            <a:endParaRPr lang="en-US" sz="1600"/>
          </a:p>
          <a:p>
            <a:pPr marL="0" indent="0">
              <a:buNone/>
            </a:pPr>
            <a:endParaRPr lang="en-US"/>
          </a:p>
          <a:p>
            <a:pPr marL="0" indent="0">
              <a:buNone/>
            </a:pPr>
            <a:r>
              <a:rPr lang="en-US" sz="2000" i="1">
                <a:solidFill>
                  <a:schemeClr val="accent5"/>
                </a:solidFill>
              </a:rPr>
              <a:t>To prove, need Pumping lemma for CFLs (won't cover in CSE 105)</a:t>
            </a:r>
          </a:p>
          <a:p>
            <a:endParaRPr lang="en-US"/>
          </a:p>
        </p:txBody>
      </p:sp>
    </p:spTree>
    <p:extLst>
      <p:ext uri="{BB962C8B-B14F-4D97-AF65-F5344CB8AC3E}">
        <p14:creationId xmlns:p14="http://schemas.microsoft.com/office/powerpoint/2010/main" val="423441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0026" y="2054431"/>
            <a:ext cx="7540831" cy="439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The next model of computation</a:t>
            </a:r>
          </a:p>
        </p:txBody>
      </p:sp>
      <p:sp>
        <p:nvSpPr>
          <p:cNvPr id="3" name="Content Placeholder 2"/>
          <p:cNvSpPr>
            <a:spLocks noGrp="1"/>
          </p:cNvSpPr>
          <p:nvPr>
            <p:ph idx="1"/>
          </p:nvPr>
        </p:nvSpPr>
        <p:spPr>
          <a:xfrm>
            <a:off x="457200" y="1200150"/>
            <a:ext cx="8686800" cy="3657600"/>
          </a:xfrm>
        </p:spPr>
        <p:txBody>
          <a:bodyPr/>
          <a:lstStyle/>
          <a:p>
            <a:r>
              <a:rPr lang="en-US">
                <a:solidFill>
                  <a:srgbClr val="F2AF0D"/>
                </a:solidFill>
              </a:rPr>
              <a:t>Idea: </a:t>
            </a:r>
            <a:r>
              <a:rPr lang="en-US"/>
              <a:t>allow </a:t>
            </a:r>
            <a:r>
              <a:rPr lang="en-US" i="1"/>
              <a:t>some </a:t>
            </a:r>
            <a:r>
              <a:rPr lang="en-US"/>
              <a:t>memory of unbounded size</a:t>
            </a:r>
          </a:p>
          <a:p>
            <a:r>
              <a:rPr lang="en-US">
                <a:solidFill>
                  <a:srgbClr val="F2AF0D"/>
                </a:solidFill>
              </a:rPr>
              <a:t>How? </a:t>
            </a:r>
          </a:p>
          <a:p>
            <a:pPr lvl="1"/>
            <a:r>
              <a:rPr lang="en-US"/>
              <a:t>Generalization of regular expressions </a:t>
            </a:r>
            <a:r>
              <a:rPr lang="en-US">
                <a:sym typeface="Wingdings"/>
              </a:rPr>
              <a:t> </a:t>
            </a:r>
            <a:r>
              <a:rPr lang="en-US" b="1">
                <a:solidFill>
                  <a:schemeClr val="tx2"/>
                </a:solidFill>
                <a:sym typeface="Wingdings"/>
              </a:rPr>
              <a:t>Context-free grammars</a:t>
            </a:r>
          </a:p>
          <a:p>
            <a:pPr lvl="1"/>
            <a:r>
              <a:rPr lang="en-US">
                <a:sym typeface="Wingdings"/>
              </a:rPr>
              <a:t>Generalization for (D or N)FA  </a:t>
            </a:r>
            <a:r>
              <a:rPr lang="en-US" b="1">
                <a:solidFill>
                  <a:srgbClr val="4128D2"/>
                </a:solidFill>
                <a:sym typeface="Wingdings"/>
              </a:rPr>
              <a:t>Pushdown Automata</a:t>
            </a:r>
          </a:p>
          <a:p>
            <a:pPr lvl="1"/>
            <a:endParaRPr lang="en-US" b="1">
              <a:solidFill>
                <a:srgbClr val="4128D2"/>
              </a:solidFill>
              <a:sym typeface="Wingdings"/>
            </a:endParaRPr>
          </a:p>
          <a:p>
            <a:pPr marL="0" indent="0">
              <a:buNone/>
            </a:pPr>
            <a:r>
              <a:rPr lang="en-US" sz="1800">
                <a:solidFill>
                  <a:srgbClr val="4128D2"/>
                </a:solidFill>
                <a:sym typeface="Wingdings"/>
              </a:rPr>
              <a:t>*Machines process strings L to R but grammars can start at the middle, R, L, etc.* </a:t>
            </a:r>
            <a:endParaRPr lang="en-US" sz="1800">
              <a:solidFill>
                <a:srgbClr val="4128D2"/>
              </a:solidFill>
            </a:endParaRPr>
          </a:p>
        </p:txBody>
      </p:sp>
    </p:spTree>
    <p:extLst>
      <p:ext uri="{BB962C8B-B14F-4D97-AF65-F5344CB8AC3E}">
        <p14:creationId xmlns:p14="http://schemas.microsoft.com/office/powerpoint/2010/main" val="3836401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(067)</a:t>
            </a:r>
          </a:p>
        </p:txBody>
      </p:sp>
      <p:sp>
        <p:nvSpPr>
          <p:cNvPr id="7" name="TextBox 6">
            <a:extLst>
              <a:ext uri="{FF2B5EF4-FFF2-40B4-BE49-F238E27FC236}">
                <a16:creationId xmlns:a16="http://schemas.microsoft.com/office/drawing/2014/main" id="{88E1CB79-1EEE-6947-8A31-1F8A011FBCA2}"/>
              </a:ext>
            </a:extLst>
          </p:cNvPr>
          <p:cNvSpPr txBox="1"/>
          <p:nvPr/>
        </p:nvSpPr>
        <p:spPr>
          <a:xfrm>
            <a:off x="324678" y="1542835"/>
            <a:ext cx="8766314" cy="1323439"/>
          </a:xfrm>
          <a:prstGeom prst="rect">
            <a:avLst/>
          </a:prstGeom>
          <a:noFill/>
        </p:spPr>
        <p:txBody>
          <a:bodyPr wrap="square" rtlCol="0">
            <a:spAutoFit/>
          </a:bodyPr>
          <a:lstStyle/>
          <a:p>
            <a:r>
              <a:rPr lang="en-US" sz="2000"/>
              <a:t>Something that</a:t>
            </a:r>
            <a:r>
              <a:rPr lang="zh-CN" altLang="en-US" sz="2000"/>
              <a:t> </a:t>
            </a:r>
            <a:r>
              <a:rPr lang="en-US" altLang="zh-CN" sz="2000"/>
              <a:t>might make a language </a:t>
            </a:r>
            <a:r>
              <a:rPr lang="en-US" altLang="zh-CN" sz="2000">
                <a:solidFill>
                  <a:srgbClr val="FF0000"/>
                </a:solidFill>
              </a:rPr>
              <a:t>not</a:t>
            </a:r>
            <a:r>
              <a:rPr lang="en-US" altLang="zh-CN" sz="2000"/>
              <a:t> context-free:</a:t>
            </a:r>
          </a:p>
          <a:p>
            <a:r>
              <a:rPr lang="en-US" altLang="zh-CN" sz="2000"/>
              <a:t> </a:t>
            </a:r>
          </a:p>
          <a:p>
            <a:pPr marL="342900" indent="-342900">
              <a:buFont typeface="Arial" panose="020B0604020202020204" pitchFamily="34" charset="0"/>
              <a:buChar char="•"/>
            </a:pPr>
            <a:r>
              <a:rPr lang="en-US" altLang="zh-CN" sz="2000"/>
              <a:t>Read a number from memory </a:t>
            </a:r>
            <a:r>
              <a:rPr lang="en-US" altLang="zh-CN" sz="2000" u="sng"/>
              <a:t>more than once</a:t>
            </a:r>
            <a:r>
              <a:rPr lang="en-US" altLang="zh-CN" sz="2000"/>
              <a:t>.</a:t>
            </a:r>
            <a:r>
              <a:rPr lang="en-US" sz="2000"/>
              <a:t> (e.g. { </a:t>
            </a:r>
            <a:r>
              <a:rPr lang="en-US" sz="2000" err="1">
                <a:highlight>
                  <a:srgbClr val="FFFF00"/>
                </a:highlight>
              </a:rPr>
              <a:t>a</a:t>
            </a:r>
            <a:r>
              <a:rPr lang="en-US" sz="2000" baseline="30000" err="1">
                <a:highlight>
                  <a:srgbClr val="FFFF00"/>
                </a:highlight>
              </a:rPr>
              <a:t>n</a:t>
            </a:r>
            <a:r>
              <a:rPr lang="en-US" sz="2000" err="1">
                <a:highlight>
                  <a:srgbClr val="FFFF00"/>
                </a:highlight>
              </a:rPr>
              <a:t>b</a:t>
            </a:r>
            <a:r>
              <a:rPr lang="en-US" sz="2000" baseline="30000" err="1">
                <a:highlight>
                  <a:srgbClr val="FFFF00"/>
                </a:highlight>
              </a:rPr>
              <a:t>n</a:t>
            </a:r>
            <a:r>
              <a:rPr lang="en-US" sz="2000" err="1"/>
              <a:t>c</a:t>
            </a:r>
            <a:r>
              <a:rPr lang="en-US" sz="2000" baseline="30000" err="1"/>
              <a:t>n</a:t>
            </a:r>
            <a:r>
              <a:rPr lang="en-US" sz="2000"/>
              <a:t> | 0 ≤ n } )</a:t>
            </a:r>
          </a:p>
          <a:p>
            <a:pPr marL="342900" indent="-342900">
              <a:buFont typeface="Arial" panose="020B0604020202020204" pitchFamily="34" charset="0"/>
              <a:buChar char="•"/>
            </a:pPr>
            <a:r>
              <a:rPr lang="en-US" sz="2000"/>
              <a:t>Remember what’s at the </a:t>
            </a:r>
            <a:r>
              <a:rPr lang="en-US" sz="2000" u="sng"/>
              <a:t>beginning</a:t>
            </a:r>
            <a:r>
              <a:rPr lang="en-US" sz="2000"/>
              <a:t> of a string. (e.g. { </a:t>
            </a:r>
            <a:r>
              <a:rPr lang="en-US" sz="2000">
                <a:highlight>
                  <a:srgbClr val="00FF00"/>
                </a:highlight>
              </a:rPr>
              <a:t>w w</a:t>
            </a:r>
            <a:r>
              <a:rPr lang="en-US" sz="2000"/>
              <a:t> | w is in {0,1}</a:t>
            </a:r>
            <a:r>
              <a:rPr lang="en-US" sz="2000" baseline="30000"/>
              <a:t>* </a:t>
            </a:r>
            <a:r>
              <a:rPr lang="en-US" sz="2000"/>
              <a:t>})</a:t>
            </a:r>
          </a:p>
        </p:txBody>
      </p:sp>
    </p:spTree>
    <p:extLst>
      <p:ext uri="{BB962C8B-B14F-4D97-AF65-F5344CB8AC3E}">
        <p14:creationId xmlns:p14="http://schemas.microsoft.com/office/powerpoint/2010/main" val="684119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7264-86BD-4FDD-9818-53BAA166ABF6}"/>
              </a:ext>
            </a:extLst>
          </p:cNvPr>
          <p:cNvSpPr>
            <a:spLocks noGrp="1"/>
          </p:cNvSpPr>
          <p:nvPr>
            <p:ph type="title"/>
          </p:nvPr>
        </p:nvSpPr>
        <p:spPr/>
        <p:txBody>
          <a:bodyPr/>
          <a:lstStyle/>
          <a:p>
            <a:r>
              <a:rPr lang="en-US">
                <a:solidFill>
                  <a:srgbClr val="00B050"/>
                </a:solidFill>
                <a:cs typeface="Arial"/>
              </a:rPr>
              <a:t>Describing PDAs Informally</a:t>
            </a:r>
          </a:p>
        </p:txBody>
      </p:sp>
      <p:pic>
        <p:nvPicPr>
          <p:cNvPr id="5" name="Picture 5">
            <a:extLst>
              <a:ext uri="{FF2B5EF4-FFF2-40B4-BE49-F238E27FC236}">
                <a16:creationId xmlns:a16="http://schemas.microsoft.com/office/drawing/2014/main" id="{D8C90C45-55AA-4C48-8CB3-AF27962D37BE}"/>
              </a:ext>
            </a:extLst>
          </p:cNvPr>
          <p:cNvPicPr>
            <a:picLocks noGrp="1" noChangeAspect="1"/>
          </p:cNvPicPr>
          <p:nvPr>
            <p:ph idx="1"/>
          </p:nvPr>
        </p:nvPicPr>
        <p:blipFill>
          <a:blip r:embed="rId2"/>
          <a:stretch>
            <a:fillRect/>
          </a:stretch>
        </p:blipFill>
        <p:spPr>
          <a:xfrm>
            <a:off x="457200" y="1734302"/>
            <a:ext cx="8229600" cy="418132"/>
          </a:xfrm>
        </p:spPr>
      </p:pic>
      <p:pic>
        <p:nvPicPr>
          <p:cNvPr id="6" name="Picture 6" descr="A screenshot of a cell phone&#10;&#10;Description automatically generated">
            <a:extLst>
              <a:ext uri="{FF2B5EF4-FFF2-40B4-BE49-F238E27FC236}">
                <a16:creationId xmlns:a16="http://schemas.microsoft.com/office/drawing/2014/main" id="{FED440F6-FDE0-46D0-AEEF-C668E9D62016}"/>
              </a:ext>
            </a:extLst>
          </p:cNvPr>
          <p:cNvPicPr>
            <a:picLocks noChangeAspect="1"/>
          </p:cNvPicPr>
          <p:nvPr/>
        </p:nvPicPr>
        <p:blipFill>
          <a:blip r:embed="rId3"/>
          <a:stretch>
            <a:fillRect/>
          </a:stretch>
        </p:blipFill>
        <p:spPr>
          <a:xfrm>
            <a:off x="652182" y="2991066"/>
            <a:ext cx="7732058" cy="1460814"/>
          </a:xfrm>
          <a:prstGeom prst="rect">
            <a:avLst/>
          </a:prstGeom>
        </p:spPr>
      </p:pic>
      <p:sp>
        <p:nvSpPr>
          <p:cNvPr id="7" name="TextBox 6">
            <a:extLst>
              <a:ext uri="{FF2B5EF4-FFF2-40B4-BE49-F238E27FC236}">
                <a16:creationId xmlns:a16="http://schemas.microsoft.com/office/drawing/2014/main" id="{52A42D35-35B4-4152-A640-C4A6EFB0B08D}"/>
              </a:ext>
            </a:extLst>
          </p:cNvPr>
          <p:cNvSpPr txBox="1"/>
          <p:nvPr/>
        </p:nvSpPr>
        <p:spPr>
          <a:xfrm>
            <a:off x="1909482" y="2491067"/>
            <a:ext cx="48745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languages in Exercise 2.6 for reference</a:t>
            </a:r>
          </a:p>
        </p:txBody>
      </p:sp>
      <p:sp>
        <p:nvSpPr>
          <p:cNvPr id="3" name="TextBox 2">
            <a:extLst>
              <a:ext uri="{FF2B5EF4-FFF2-40B4-BE49-F238E27FC236}">
                <a16:creationId xmlns:a16="http://schemas.microsoft.com/office/drawing/2014/main" id="{52DA303C-A9EA-41D2-ABAB-B0D5E22EAF8B}"/>
              </a:ext>
            </a:extLst>
          </p:cNvPr>
          <p:cNvSpPr txBox="1"/>
          <p:nvPr/>
        </p:nvSpPr>
        <p:spPr>
          <a:xfrm>
            <a:off x="457200" y="1116419"/>
            <a:ext cx="5901070" cy="369332"/>
          </a:xfrm>
          <a:prstGeom prst="rect">
            <a:avLst/>
          </a:prstGeom>
          <a:noFill/>
        </p:spPr>
        <p:txBody>
          <a:bodyPr wrap="square" rtlCol="0">
            <a:spAutoFit/>
          </a:bodyPr>
          <a:lstStyle/>
          <a:p>
            <a:r>
              <a:rPr lang="en-US">
                <a:solidFill>
                  <a:srgbClr val="00B050"/>
                </a:solidFill>
              </a:rPr>
              <a:t>Example 1</a:t>
            </a:r>
          </a:p>
        </p:txBody>
      </p:sp>
      <p:sp>
        <p:nvSpPr>
          <p:cNvPr id="4" name="TextBox 3">
            <a:extLst>
              <a:ext uri="{FF2B5EF4-FFF2-40B4-BE49-F238E27FC236}">
                <a16:creationId xmlns:a16="http://schemas.microsoft.com/office/drawing/2014/main" id="{183131CF-F0A3-4A42-8D50-F255C931EE57}"/>
              </a:ext>
            </a:extLst>
          </p:cNvPr>
          <p:cNvSpPr txBox="1"/>
          <p:nvPr/>
        </p:nvSpPr>
        <p:spPr>
          <a:xfrm>
            <a:off x="6528391" y="1075484"/>
            <a:ext cx="2158409" cy="646331"/>
          </a:xfrm>
          <a:prstGeom prst="rect">
            <a:avLst/>
          </a:prstGeom>
          <a:noFill/>
        </p:spPr>
        <p:txBody>
          <a:bodyPr wrap="square" rtlCol="0">
            <a:spAutoFit/>
          </a:bodyPr>
          <a:lstStyle/>
          <a:p>
            <a:r>
              <a:rPr lang="en-US"/>
              <a:t>Ch. 2 Exercises pg. 155</a:t>
            </a:r>
          </a:p>
        </p:txBody>
      </p:sp>
    </p:spTree>
    <p:extLst>
      <p:ext uri="{BB962C8B-B14F-4D97-AF65-F5344CB8AC3E}">
        <p14:creationId xmlns:p14="http://schemas.microsoft.com/office/powerpoint/2010/main" val="495823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7264-86BD-4FDD-9818-53BAA166ABF6}"/>
              </a:ext>
            </a:extLst>
          </p:cNvPr>
          <p:cNvSpPr>
            <a:spLocks noGrp="1"/>
          </p:cNvSpPr>
          <p:nvPr>
            <p:ph type="title"/>
          </p:nvPr>
        </p:nvSpPr>
        <p:spPr/>
        <p:txBody>
          <a:bodyPr/>
          <a:lstStyle/>
          <a:p>
            <a:r>
              <a:rPr lang="en-US">
                <a:solidFill>
                  <a:srgbClr val="00B050"/>
                </a:solidFill>
                <a:cs typeface="Arial"/>
              </a:rPr>
              <a:t>PDA and CFG Design</a:t>
            </a:r>
          </a:p>
        </p:txBody>
      </p:sp>
      <p:pic>
        <p:nvPicPr>
          <p:cNvPr id="4" name="Picture 4" descr="A screen shot of a social media post&#10;&#10;Description automatically generated">
            <a:extLst>
              <a:ext uri="{FF2B5EF4-FFF2-40B4-BE49-F238E27FC236}">
                <a16:creationId xmlns:a16="http://schemas.microsoft.com/office/drawing/2014/main" id="{D04C0DED-E285-4140-BEAE-FA5B3DCF14D1}"/>
              </a:ext>
            </a:extLst>
          </p:cNvPr>
          <p:cNvPicPr>
            <a:picLocks noGrp="1" noChangeAspect="1"/>
          </p:cNvPicPr>
          <p:nvPr>
            <p:ph idx="1"/>
          </p:nvPr>
        </p:nvPicPr>
        <p:blipFill>
          <a:blip r:embed="rId2"/>
          <a:stretch>
            <a:fillRect/>
          </a:stretch>
        </p:blipFill>
        <p:spPr>
          <a:xfrm>
            <a:off x="457200" y="1847187"/>
            <a:ext cx="8229600" cy="1449125"/>
          </a:xfrm>
        </p:spPr>
      </p:pic>
      <p:sp>
        <p:nvSpPr>
          <p:cNvPr id="3" name="TextBox 2">
            <a:extLst>
              <a:ext uri="{FF2B5EF4-FFF2-40B4-BE49-F238E27FC236}">
                <a16:creationId xmlns:a16="http://schemas.microsoft.com/office/drawing/2014/main" id="{01A7013D-8C63-4366-97E2-43DC2A7FBEFC}"/>
              </a:ext>
            </a:extLst>
          </p:cNvPr>
          <p:cNvSpPr txBox="1"/>
          <p:nvPr/>
        </p:nvSpPr>
        <p:spPr>
          <a:xfrm>
            <a:off x="457200" y="1087179"/>
            <a:ext cx="6645349" cy="369332"/>
          </a:xfrm>
          <a:prstGeom prst="rect">
            <a:avLst/>
          </a:prstGeom>
          <a:noFill/>
        </p:spPr>
        <p:txBody>
          <a:bodyPr wrap="square" rtlCol="0">
            <a:spAutoFit/>
          </a:bodyPr>
          <a:lstStyle/>
          <a:p>
            <a:r>
              <a:rPr lang="en-US">
                <a:solidFill>
                  <a:srgbClr val="00B050"/>
                </a:solidFill>
              </a:rPr>
              <a:t>Example 2</a:t>
            </a:r>
          </a:p>
        </p:txBody>
      </p:sp>
      <p:sp>
        <p:nvSpPr>
          <p:cNvPr id="6" name="TextBox 5">
            <a:extLst>
              <a:ext uri="{FF2B5EF4-FFF2-40B4-BE49-F238E27FC236}">
                <a16:creationId xmlns:a16="http://schemas.microsoft.com/office/drawing/2014/main" id="{09C3A407-B9C6-4E6D-BB2C-4436497331E5}"/>
              </a:ext>
            </a:extLst>
          </p:cNvPr>
          <p:cNvSpPr txBox="1"/>
          <p:nvPr/>
        </p:nvSpPr>
        <p:spPr>
          <a:xfrm>
            <a:off x="6528392" y="1075484"/>
            <a:ext cx="1977656" cy="646331"/>
          </a:xfrm>
          <a:prstGeom prst="rect">
            <a:avLst/>
          </a:prstGeom>
          <a:noFill/>
        </p:spPr>
        <p:txBody>
          <a:bodyPr wrap="square" rtlCol="0">
            <a:spAutoFit/>
          </a:bodyPr>
          <a:lstStyle/>
          <a:p>
            <a:r>
              <a:rPr lang="en-US"/>
              <a:t>Ch. 2 Problems pg. 159</a:t>
            </a:r>
          </a:p>
        </p:txBody>
      </p:sp>
    </p:spTree>
    <p:extLst>
      <p:ext uri="{BB962C8B-B14F-4D97-AF65-F5344CB8AC3E}">
        <p14:creationId xmlns:p14="http://schemas.microsoft.com/office/powerpoint/2010/main" val="37185754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C275-F840-0E4F-8273-E95092B2896C}"/>
              </a:ext>
            </a:extLst>
          </p:cNvPr>
          <p:cNvSpPr>
            <a:spLocks noGrp="1"/>
          </p:cNvSpPr>
          <p:nvPr>
            <p:ph type="title"/>
          </p:nvPr>
        </p:nvSpPr>
        <p:spPr/>
        <p:txBody>
          <a:bodyPr>
            <a:normAutofit/>
          </a:bodyPr>
          <a:lstStyle/>
          <a:p>
            <a:r>
              <a:rPr lang="en-US">
                <a:solidFill>
                  <a:srgbClr val="00B050"/>
                </a:solidFill>
              </a:rPr>
              <a:t>CFG Construction for Union</a:t>
            </a:r>
          </a:p>
        </p:txBody>
      </p:sp>
      <p:pic>
        <p:nvPicPr>
          <p:cNvPr id="4" name="Content Placeholder 3" descr="A screenshot of a cell phone&#10;&#10;Description automatically generated">
            <a:extLst>
              <a:ext uri="{FF2B5EF4-FFF2-40B4-BE49-F238E27FC236}">
                <a16:creationId xmlns:a16="http://schemas.microsoft.com/office/drawing/2014/main" id="{DBE396B5-806C-DF47-B0F6-7F5E43100D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166" y="1583653"/>
            <a:ext cx="5029355" cy="2534478"/>
          </a:xfrm>
          <a:prstGeom prst="rect">
            <a:avLst/>
          </a:prstGeom>
        </p:spPr>
      </p:pic>
      <p:sp>
        <p:nvSpPr>
          <p:cNvPr id="5" name="TextBox 4">
            <a:extLst>
              <a:ext uri="{FF2B5EF4-FFF2-40B4-BE49-F238E27FC236}">
                <a16:creationId xmlns:a16="http://schemas.microsoft.com/office/drawing/2014/main" id="{DCD26E61-57BE-DC40-8B3C-2AF703D88F62}"/>
              </a:ext>
            </a:extLst>
          </p:cNvPr>
          <p:cNvSpPr txBox="1"/>
          <p:nvPr/>
        </p:nvSpPr>
        <p:spPr>
          <a:xfrm>
            <a:off x="5468395" y="4558784"/>
            <a:ext cx="3621504" cy="369332"/>
          </a:xfrm>
          <a:prstGeom prst="rect">
            <a:avLst/>
          </a:prstGeom>
          <a:noFill/>
        </p:spPr>
        <p:txBody>
          <a:bodyPr wrap="none" rtlCol="0">
            <a:spAutoFit/>
          </a:bodyPr>
          <a:lstStyle/>
          <a:p>
            <a:r>
              <a:rPr lang="en-US"/>
              <a:t>Example from pg.10</a:t>
            </a:r>
            <a:r>
              <a:rPr lang="en-US" altLang="zh-CN"/>
              <a:t>6</a:t>
            </a:r>
            <a:r>
              <a:rPr lang="en-US"/>
              <a:t>, section 2.1</a:t>
            </a:r>
          </a:p>
        </p:txBody>
      </p:sp>
      <p:sp>
        <p:nvSpPr>
          <p:cNvPr id="3" name="TextBox 2">
            <a:extLst>
              <a:ext uri="{FF2B5EF4-FFF2-40B4-BE49-F238E27FC236}">
                <a16:creationId xmlns:a16="http://schemas.microsoft.com/office/drawing/2014/main" id="{FC7933C9-0DA0-479F-B578-FB38E29678A0}"/>
              </a:ext>
            </a:extLst>
          </p:cNvPr>
          <p:cNvSpPr txBox="1"/>
          <p:nvPr/>
        </p:nvSpPr>
        <p:spPr>
          <a:xfrm>
            <a:off x="478995" y="1101575"/>
            <a:ext cx="6559913" cy="369332"/>
          </a:xfrm>
          <a:prstGeom prst="rect">
            <a:avLst/>
          </a:prstGeom>
          <a:noFill/>
        </p:spPr>
        <p:txBody>
          <a:bodyPr wrap="square" rtlCol="0">
            <a:spAutoFit/>
          </a:bodyPr>
          <a:lstStyle/>
          <a:p>
            <a:r>
              <a:rPr lang="en-US">
                <a:solidFill>
                  <a:srgbClr val="00B050"/>
                </a:solidFill>
              </a:rPr>
              <a:t>Example 3</a:t>
            </a:r>
          </a:p>
        </p:txBody>
      </p:sp>
    </p:spTree>
    <p:extLst>
      <p:ext uri="{BB962C8B-B14F-4D97-AF65-F5344CB8AC3E}">
        <p14:creationId xmlns:p14="http://schemas.microsoft.com/office/powerpoint/2010/main" val="3729950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3CD5-ABE2-4ED3-98FC-ED0671F7FE7A}"/>
              </a:ext>
            </a:extLst>
          </p:cNvPr>
          <p:cNvSpPr>
            <a:spLocks noGrp="1"/>
          </p:cNvSpPr>
          <p:nvPr>
            <p:ph type="title"/>
          </p:nvPr>
        </p:nvSpPr>
        <p:spPr/>
        <p:txBody>
          <a:bodyPr>
            <a:normAutofit fontScale="90000"/>
          </a:bodyPr>
          <a:lstStyle/>
          <a:p>
            <a:r>
              <a:rPr lang="en-US">
                <a:solidFill>
                  <a:srgbClr val="00B050"/>
                </a:solidFill>
              </a:rPr>
              <a:t>Proving that Languages are Context Free</a:t>
            </a:r>
          </a:p>
        </p:txBody>
      </p:sp>
      <p:pic>
        <p:nvPicPr>
          <p:cNvPr id="4" name="Picture 4" descr="A picture containing table, knife&#10;&#10;Description automatically generated">
            <a:extLst>
              <a:ext uri="{FF2B5EF4-FFF2-40B4-BE49-F238E27FC236}">
                <a16:creationId xmlns:a16="http://schemas.microsoft.com/office/drawing/2014/main" id="{67E1D89B-4B60-4CB8-8DF2-9278BD45787A}"/>
              </a:ext>
            </a:extLst>
          </p:cNvPr>
          <p:cNvPicPr>
            <a:picLocks noGrp="1" noChangeAspect="1"/>
          </p:cNvPicPr>
          <p:nvPr>
            <p:ph idx="1"/>
          </p:nvPr>
        </p:nvPicPr>
        <p:blipFill>
          <a:blip r:embed="rId2"/>
          <a:stretch>
            <a:fillRect/>
          </a:stretch>
        </p:blipFill>
        <p:spPr>
          <a:xfrm>
            <a:off x="975122" y="1649044"/>
            <a:ext cx="7193756" cy="1071562"/>
          </a:xfrm>
        </p:spPr>
      </p:pic>
      <p:sp>
        <p:nvSpPr>
          <p:cNvPr id="3" name="TextBox 2">
            <a:extLst>
              <a:ext uri="{FF2B5EF4-FFF2-40B4-BE49-F238E27FC236}">
                <a16:creationId xmlns:a16="http://schemas.microsoft.com/office/drawing/2014/main" id="{B41A8B52-453B-49DB-B606-1AD2BE5BBE28}"/>
              </a:ext>
            </a:extLst>
          </p:cNvPr>
          <p:cNvSpPr txBox="1"/>
          <p:nvPr/>
        </p:nvSpPr>
        <p:spPr>
          <a:xfrm>
            <a:off x="457200" y="1063256"/>
            <a:ext cx="7049386" cy="369332"/>
          </a:xfrm>
          <a:prstGeom prst="rect">
            <a:avLst/>
          </a:prstGeom>
          <a:noFill/>
        </p:spPr>
        <p:txBody>
          <a:bodyPr wrap="square" rtlCol="0">
            <a:spAutoFit/>
          </a:bodyPr>
          <a:lstStyle/>
          <a:p>
            <a:r>
              <a:rPr lang="en-US">
                <a:solidFill>
                  <a:srgbClr val="00B050"/>
                </a:solidFill>
              </a:rPr>
              <a:t>Example 4</a:t>
            </a:r>
          </a:p>
        </p:txBody>
      </p:sp>
      <p:sp>
        <p:nvSpPr>
          <p:cNvPr id="6" name="TextBox 5">
            <a:extLst>
              <a:ext uri="{FF2B5EF4-FFF2-40B4-BE49-F238E27FC236}">
                <a16:creationId xmlns:a16="http://schemas.microsoft.com/office/drawing/2014/main" id="{01D83AF1-A3BE-40FD-819A-515F350013D9}"/>
              </a:ext>
            </a:extLst>
          </p:cNvPr>
          <p:cNvSpPr txBox="1"/>
          <p:nvPr/>
        </p:nvSpPr>
        <p:spPr>
          <a:xfrm>
            <a:off x="6573995" y="2937062"/>
            <a:ext cx="2112805" cy="646331"/>
          </a:xfrm>
          <a:prstGeom prst="rect">
            <a:avLst/>
          </a:prstGeom>
          <a:noFill/>
        </p:spPr>
        <p:txBody>
          <a:bodyPr wrap="square" rtlCol="0">
            <a:spAutoFit/>
          </a:bodyPr>
          <a:lstStyle/>
          <a:p>
            <a:r>
              <a:rPr lang="en-US"/>
              <a:t>Ch. 2 Problems pg. 156</a:t>
            </a:r>
          </a:p>
        </p:txBody>
      </p:sp>
    </p:spTree>
    <p:extLst>
      <p:ext uri="{BB962C8B-B14F-4D97-AF65-F5344CB8AC3E}">
        <p14:creationId xmlns:p14="http://schemas.microsoft.com/office/powerpoint/2010/main" val="5409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CBEC-127D-466F-A66F-433D2A2369AA}"/>
              </a:ext>
            </a:extLst>
          </p:cNvPr>
          <p:cNvSpPr>
            <a:spLocks noGrp="1"/>
          </p:cNvSpPr>
          <p:nvPr>
            <p:ph type="title"/>
          </p:nvPr>
        </p:nvSpPr>
        <p:spPr/>
        <p:txBody>
          <a:bodyPr/>
          <a:lstStyle/>
          <a:p>
            <a:r>
              <a:rPr lang="en-US">
                <a:solidFill>
                  <a:srgbClr val="00B050"/>
                </a:solidFill>
                <a:cs typeface="Arial"/>
              </a:rPr>
              <a:t>Example 1 Solution</a:t>
            </a:r>
            <a:endParaRPr lang="en-US">
              <a:ea typeface="+mj-lt"/>
              <a:cs typeface="+mj-lt"/>
            </a:endParaRPr>
          </a:p>
        </p:txBody>
      </p:sp>
      <p:pic>
        <p:nvPicPr>
          <p:cNvPr id="5" name="Picture 5" descr="A person posing for the camera&#10;&#10;Description automatically generated">
            <a:extLst>
              <a:ext uri="{FF2B5EF4-FFF2-40B4-BE49-F238E27FC236}">
                <a16:creationId xmlns:a16="http://schemas.microsoft.com/office/drawing/2014/main" id="{974A5AA7-4B74-4F6D-81EC-4DDDB986AD3A}"/>
              </a:ext>
            </a:extLst>
          </p:cNvPr>
          <p:cNvPicPr>
            <a:picLocks noGrp="1" noChangeAspect="1"/>
          </p:cNvPicPr>
          <p:nvPr>
            <p:ph idx="1"/>
          </p:nvPr>
        </p:nvPicPr>
        <p:blipFill>
          <a:blip r:embed="rId2"/>
          <a:stretch>
            <a:fillRect/>
          </a:stretch>
        </p:blipFill>
        <p:spPr>
          <a:xfrm>
            <a:off x="736226" y="1137677"/>
            <a:ext cx="7658100" cy="3648075"/>
          </a:xfrm>
        </p:spPr>
      </p:pic>
      <p:sp>
        <p:nvSpPr>
          <p:cNvPr id="3" name="TextBox 2">
            <a:extLst>
              <a:ext uri="{FF2B5EF4-FFF2-40B4-BE49-F238E27FC236}">
                <a16:creationId xmlns:a16="http://schemas.microsoft.com/office/drawing/2014/main" id="{54D73E11-1A38-42F6-9480-DBBD71DA2081}"/>
              </a:ext>
            </a:extLst>
          </p:cNvPr>
          <p:cNvSpPr txBox="1"/>
          <p:nvPr/>
        </p:nvSpPr>
        <p:spPr>
          <a:xfrm>
            <a:off x="6514943" y="555135"/>
            <a:ext cx="2012369" cy="646331"/>
          </a:xfrm>
          <a:prstGeom prst="rect">
            <a:avLst/>
          </a:prstGeom>
          <a:noFill/>
        </p:spPr>
        <p:txBody>
          <a:bodyPr wrap="square" rtlCol="0">
            <a:spAutoFit/>
          </a:bodyPr>
          <a:lstStyle/>
          <a:p>
            <a:r>
              <a:rPr lang="en-US"/>
              <a:t>Ch. 2 Solutions pg. 160</a:t>
            </a:r>
          </a:p>
        </p:txBody>
      </p:sp>
    </p:spTree>
    <p:extLst>
      <p:ext uri="{BB962C8B-B14F-4D97-AF65-F5344CB8AC3E}">
        <p14:creationId xmlns:p14="http://schemas.microsoft.com/office/powerpoint/2010/main" val="875962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CBEC-127D-466F-A66F-433D2A2369AA}"/>
              </a:ext>
            </a:extLst>
          </p:cNvPr>
          <p:cNvSpPr>
            <a:spLocks noGrp="1"/>
          </p:cNvSpPr>
          <p:nvPr>
            <p:ph type="title"/>
          </p:nvPr>
        </p:nvSpPr>
        <p:spPr/>
        <p:txBody>
          <a:bodyPr/>
          <a:lstStyle/>
          <a:p>
            <a:r>
              <a:rPr lang="en-US">
                <a:solidFill>
                  <a:srgbClr val="00B050"/>
                </a:solidFill>
                <a:cs typeface="Arial"/>
              </a:rPr>
              <a:t>Example 3 Solution</a:t>
            </a:r>
            <a:endParaRPr lang="en-US">
              <a:ea typeface="+mj-lt"/>
              <a:cs typeface="+mj-lt"/>
            </a:endParaRPr>
          </a:p>
        </p:txBody>
      </p:sp>
      <p:pic>
        <p:nvPicPr>
          <p:cNvPr id="5" name="Content Placeholder 4" descr="A close up of a newspaper&#10;&#10;Description automatically generated">
            <a:extLst>
              <a:ext uri="{FF2B5EF4-FFF2-40B4-BE49-F238E27FC236}">
                <a16:creationId xmlns:a16="http://schemas.microsoft.com/office/drawing/2014/main" id="{AAC04459-A80E-A141-8780-EF61A5DFA9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1085849"/>
            <a:ext cx="5063293" cy="3985683"/>
          </a:xfrm>
        </p:spPr>
      </p:pic>
      <p:sp>
        <p:nvSpPr>
          <p:cNvPr id="4" name="TextBox 3">
            <a:extLst>
              <a:ext uri="{FF2B5EF4-FFF2-40B4-BE49-F238E27FC236}">
                <a16:creationId xmlns:a16="http://schemas.microsoft.com/office/drawing/2014/main" id="{C8022BFA-B8E6-334D-8368-B8DFF0746C77}"/>
              </a:ext>
            </a:extLst>
          </p:cNvPr>
          <p:cNvSpPr txBox="1"/>
          <p:nvPr/>
        </p:nvSpPr>
        <p:spPr>
          <a:xfrm>
            <a:off x="5468395" y="4558784"/>
            <a:ext cx="3621504" cy="369332"/>
          </a:xfrm>
          <a:prstGeom prst="rect">
            <a:avLst/>
          </a:prstGeom>
          <a:noFill/>
        </p:spPr>
        <p:txBody>
          <a:bodyPr wrap="none" rtlCol="0">
            <a:spAutoFit/>
          </a:bodyPr>
          <a:lstStyle/>
          <a:p>
            <a:r>
              <a:rPr lang="en-US"/>
              <a:t>Example from pg.10, section 2.1</a:t>
            </a:r>
          </a:p>
        </p:txBody>
      </p:sp>
    </p:spTree>
    <p:extLst>
      <p:ext uri="{BB962C8B-B14F-4D97-AF65-F5344CB8AC3E}">
        <p14:creationId xmlns:p14="http://schemas.microsoft.com/office/powerpoint/2010/main" val="3903826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CBEC-127D-466F-A66F-433D2A2369AA}"/>
              </a:ext>
            </a:extLst>
          </p:cNvPr>
          <p:cNvSpPr>
            <a:spLocks noGrp="1"/>
          </p:cNvSpPr>
          <p:nvPr>
            <p:ph type="title"/>
          </p:nvPr>
        </p:nvSpPr>
        <p:spPr/>
        <p:txBody>
          <a:bodyPr/>
          <a:lstStyle/>
          <a:p>
            <a:r>
              <a:rPr lang="en-US">
                <a:solidFill>
                  <a:srgbClr val="00B050"/>
                </a:solidFill>
                <a:cs typeface="Arial"/>
              </a:rPr>
              <a:t>Example 4 Solution</a:t>
            </a:r>
            <a:endParaRPr lang="en-US">
              <a:ea typeface="+mj-lt"/>
              <a:cs typeface="+mj-lt"/>
            </a:endParaRPr>
          </a:p>
        </p:txBody>
      </p:sp>
      <p:pic>
        <p:nvPicPr>
          <p:cNvPr id="7" name="Picture 7" descr="A screenshot of text&#10;&#10;Description automatically generated">
            <a:extLst>
              <a:ext uri="{FF2B5EF4-FFF2-40B4-BE49-F238E27FC236}">
                <a16:creationId xmlns:a16="http://schemas.microsoft.com/office/drawing/2014/main" id="{CFCEC197-71E0-43D9-BB49-C97D8AA38CA3}"/>
              </a:ext>
            </a:extLst>
          </p:cNvPr>
          <p:cNvPicPr>
            <a:picLocks noGrp="1" noChangeAspect="1"/>
          </p:cNvPicPr>
          <p:nvPr>
            <p:ph idx="1"/>
          </p:nvPr>
        </p:nvPicPr>
        <p:blipFill>
          <a:blip r:embed="rId2"/>
          <a:stretch>
            <a:fillRect/>
          </a:stretch>
        </p:blipFill>
        <p:spPr>
          <a:xfrm>
            <a:off x="457200" y="1189838"/>
            <a:ext cx="8229600" cy="2892412"/>
          </a:xfrm>
        </p:spPr>
      </p:pic>
      <p:sp>
        <p:nvSpPr>
          <p:cNvPr id="3" name="TextBox 2">
            <a:extLst>
              <a:ext uri="{FF2B5EF4-FFF2-40B4-BE49-F238E27FC236}">
                <a16:creationId xmlns:a16="http://schemas.microsoft.com/office/drawing/2014/main" id="{989BD119-2DE3-4ABD-8C0E-FCCA51E04FA3}"/>
              </a:ext>
            </a:extLst>
          </p:cNvPr>
          <p:cNvSpPr txBox="1"/>
          <p:nvPr/>
        </p:nvSpPr>
        <p:spPr>
          <a:xfrm>
            <a:off x="6528391" y="496669"/>
            <a:ext cx="1967023" cy="646331"/>
          </a:xfrm>
          <a:prstGeom prst="rect">
            <a:avLst/>
          </a:prstGeom>
          <a:noFill/>
        </p:spPr>
        <p:txBody>
          <a:bodyPr wrap="square" rtlCol="0">
            <a:spAutoFit/>
          </a:bodyPr>
          <a:lstStyle/>
          <a:p>
            <a:r>
              <a:rPr lang="en-US"/>
              <a:t>Ch. 2 Solutions pg. 161</a:t>
            </a:r>
          </a:p>
        </p:txBody>
      </p:sp>
    </p:spTree>
    <p:extLst>
      <p:ext uri="{BB962C8B-B14F-4D97-AF65-F5344CB8AC3E}">
        <p14:creationId xmlns:p14="http://schemas.microsoft.com/office/powerpoint/2010/main" val="2841510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0B35-FB33-0D47-9090-B3D6C67D29D8}"/>
              </a:ext>
            </a:extLst>
          </p:cNvPr>
          <p:cNvSpPr>
            <a:spLocks noGrp="1"/>
          </p:cNvSpPr>
          <p:nvPr>
            <p:ph type="title"/>
          </p:nvPr>
        </p:nvSpPr>
        <p:spPr/>
        <p:txBody>
          <a:bodyPr/>
          <a:lstStyle/>
          <a:p>
            <a:r>
              <a:rPr lang="en-US" dirty="0">
                <a:solidFill>
                  <a:srgbClr val="00B050"/>
                </a:solidFill>
              </a:rPr>
              <a:t>Wednesday FAQ (063-067)</a:t>
            </a:r>
          </a:p>
        </p:txBody>
      </p:sp>
      <p:sp>
        <p:nvSpPr>
          <p:cNvPr id="3" name="Content Placeholder 2">
            <a:extLst>
              <a:ext uri="{FF2B5EF4-FFF2-40B4-BE49-F238E27FC236}">
                <a16:creationId xmlns:a16="http://schemas.microsoft.com/office/drawing/2014/main" id="{903F6151-235B-C44A-9BA5-AB85B9FC1045}"/>
              </a:ext>
            </a:extLst>
          </p:cNvPr>
          <p:cNvSpPr>
            <a:spLocks noGrp="1"/>
          </p:cNvSpPr>
          <p:nvPr>
            <p:ph idx="1"/>
          </p:nvPr>
        </p:nvSpPr>
        <p:spPr/>
        <p:txBody>
          <a:bodyPr vert="horz" lIns="91440" tIns="45720" rIns="91440" bIns="45720" rtlCol="0" anchor="t">
            <a:normAutofit/>
          </a:bodyPr>
          <a:lstStyle/>
          <a:p>
            <a:r>
              <a:rPr lang="en-US" sz="2000" b="1" dirty="0"/>
              <a:t>Q: </a:t>
            </a:r>
            <a:r>
              <a:rPr lang="en-US" sz="2000" dirty="0"/>
              <a:t>"What is a non-context free language and how do we recognize one?"</a:t>
            </a:r>
            <a:endParaRPr lang="en-US" sz="2000" dirty="0">
              <a:cs typeface="Arial"/>
            </a:endParaRPr>
          </a:p>
          <a:p>
            <a:r>
              <a:rPr lang="en-US" sz="2000" b="1" dirty="0"/>
              <a:t>A: </a:t>
            </a:r>
            <a:r>
              <a:rPr lang="en-US" sz="2000" dirty="0"/>
              <a:t>A non-context free language cannot be represented by any PDA or generated by any CFG. We are not covering the Context-free Pumping Lemma in this class, so we do not have a general technique for proving that a language is non-context free. But we have some examples of non-context free languages.</a:t>
            </a:r>
          </a:p>
          <a:p>
            <a:endParaRPr lang="en-US" sz="2000" dirty="0">
              <a:cs typeface="Arial"/>
            </a:endParaRPr>
          </a:p>
          <a:p>
            <a:r>
              <a:rPr lang="en-US" sz="2000" b="1" dirty="0">
                <a:cs typeface="Arial"/>
              </a:rPr>
              <a:t>Q: </a:t>
            </a:r>
            <a:r>
              <a:rPr lang="en-US" sz="2000" dirty="0">
                <a:cs typeface="Arial"/>
              </a:rPr>
              <a:t>“Can every context-free language be represented by some PDA?”</a:t>
            </a:r>
          </a:p>
          <a:p>
            <a:r>
              <a:rPr lang="en-US" sz="2000" b="1" dirty="0">
                <a:cs typeface="Arial"/>
              </a:rPr>
              <a:t>A: </a:t>
            </a:r>
            <a:r>
              <a:rPr lang="en-US" sz="2000" dirty="0">
                <a:cs typeface="Arial"/>
              </a:rPr>
              <a:t>Yes, CFL and PDA are equally expressive models of computation.</a:t>
            </a:r>
          </a:p>
        </p:txBody>
      </p:sp>
    </p:spTree>
    <p:extLst>
      <p:ext uri="{BB962C8B-B14F-4D97-AF65-F5344CB8AC3E}">
        <p14:creationId xmlns:p14="http://schemas.microsoft.com/office/powerpoint/2010/main" val="40013338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17EE-035D-4F91-A1CA-1123750263EC}"/>
              </a:ext>
            </a:extLst>
          </p:cNvPr>
          <p:cNvSpPr>
            <a:spLocks noGrp="1"/>
          </p:cNvSpPr>
          <p:nvPr>
            <p:ph type="title"/>
          </p:nvPr>
        </p:nvSpPr>
        <p:spPr/>
        <p:txBody>
          <a:bodyPr/>
          <a:lstStyle/>
          <a:p>
            <a:r>
              <a:rPr lang="en-US">
                <a:cs typeface="Arial"/>
              </a:rPr>
              <a:t>Friday</a:t>
            </a:r>
            <a:endParaRPr lang="en-US"/>
          </a:p>
        </p:txBody>
      </p:sp>
      <p:sp>
        <p:nvSpPr>
          <p:cNvPr id="3" name="TextBox 2">
            <a:extLst>
              <a:ext uri="{FF2B5EF4-FFF2-40B4-BE49-F238E27FC236}">
                <a16:creationId xmlns:a16="http://schemas.microsoft.com/office/drawing/2014/main" id="{7E6506BD-E33F-6C40-B8E9-94DE406E6122}"/>
              </a:ext>
            </a:extLst>
          </p:cNvPr>
          <p:cNvSpPr txBox="1"/>
          <p:nvPr/>
        </p:nvSpPr>
        <p:spPr>
          <a:xfrm>
            <a:off x="457200" y="1331844"/>
            <a:ext cx="1796326" cy="369332"/>
          </a:xfrm>
          <a:prstGeom prst="rect">
            <a:avLst/>
          </a:prstGeom>
          <a:noFill/>
        </p:spPr>
        <p:txBody>
          <a:bodyPr wrap="none" rtlCol="0" anchor="t">
            <a:spAutoFit/>
          </a:bodyPr>
          <a:lstStyle/>
          <a:p>
            <a:r>
              <a:rPr lang="en-US"/>
              <a:t>Videos 068-071</a:t>
            </a:r>
          </a:p>
        </p:txBody>
      </p:sp>
      <p:sp>
        <p:nvSpPr>
          <p:cNvPr id="4" name="Rectangle 3">
            <a:extLst>
              <a:ext uri="{FF2B5EF4-FFF2-40B4-BE49-F238E27FC236}">
                <a16:creationId xmlns:a16="http://schemas.microsoft.com/office/drawing/2014/main" id="{7D7F3488-1929-514E-9E23-B3C13EBDA4FC}"/>
              </a:ext>
            </a:extLst>
          </p:cNvPr>
          <p:cNvSpPr/>
          <p:nvPr/>
        </p:nvSpPr>
        <p:spPr>
          <a:xfrm>
            <a:off x="457200" y="1701176"/>
            <a:ext cx="6526696" cy="2696123"/>
          </a:xfrm>
          <a:prstGeom prst="rect">
            <a:avLst/>
          </a:prstGeom>
        </p:spPr>
        <p:txBody>
          <a:bodyPr wrap="square">
            <a:spAutoFit/>
          </a:bodyPr>
          <a:lstStyle/>
          <a:p>
            <a:r>
              <a:rPr lang="en-US"/>
              <a:t>Today’s learning goals</a:t>
            </a:r>
          </a:p>
          <a:p>
            <a:pPr marL="285750" indent="-285750">
              <a:buFont typeface="Arial" panose="020B0604020202020204" pitchFamily="34" charset="0"/>
              <a:buChar char="•"/>
            </a:pPr>
            <a:r>
              <a:rPr lang="en-US"/>
              <a:t>Motivate the definition of a Turing machine</a:t>
            </a:r>
          </a:p>
          <a:p>
            <a:pPr marL="285750" indent="-285750">
              <a:buFont typeface="Arial" panose="020B0604020202020204" pitchFamily="34" charset="0"/>
              <a:buChar char="•"/>
            </a:pPr>
            <a:r>
              <a:rPr lang="en-US"/>
              <a:t>Trace the computation of a Turing machine on given input</a:t>
            </a:r>
          </a:p>
          <a:p>
            <a:pPr marL="285750" indent="-285750">
              <a:buFont typeface="Arial" panose="020B0604020202020204" pitchFamily="34" charset="0"/>
              <a:buChar char="•"/>
            </a:pPr>
            <a:r>
              <a:rPr lang="en-US"/>
              <a:t>Describe the language recognized by a Turing machine</a:t>
            </a:r>
          </a:p>
          <a:p>
            <a:pPr marL="285750" indent="-285750">
              <a:buFont typeface="Arial" panose="020B0604020202020204" pitchFamily="34" charset="0"/>
              <a:buChar char="•"/>
            </a:pPr>
            <a:endParaRPr lang="en-US"/>
          </a:p>
          <a:p>
            <a:pPr>
              <a:spcBef>
                <a:spcPct val="20000"/>
              </a:spcBef>
            </a:pPr>
            <a:r>
              <a:rPr lang="en-US">
                <a:ea typeface="+mn-lt"/>
                <a:cs typeface="+mn-lt"/>
              </a:rPr>
              <a:t>Today's textbook sections</a:t>
            </a:r>
          </a:p>
          <a:p>
            <a:pPr>
              <a:spcBef>
                <a:spcPct val="20000"/>
              </a:spcBef>
            </a:pPr>
            <a:r>
              <a:rPr lang="en-US" err="1">
                <a:ea typeface="+mn-lt"/>
                <a:cs typeface="+mn-lt"/>
              </a:rPr>
              <a:t>Sipser</a:t>
            </a:r>
            <a:r>
              <a:rPr lang="en-US">
                <a:ea typeface="+mn-lt"/>
                <a:cs typeface="+mn-lt"/>
              </a:rPr>
              <a:t> 3.1 </a:t>
            </a:r>
            <a:r>
              <a:rPr lang="en-US"/>
              <a:t> Introduction (pp. 166-167)</a:t>
            </a:r>
          </a:p>
          <a:p>
            <a:pPr marL="285750" indent="-2857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3822225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(057)</a:t>
            </a:r>
          </a:p>
        </p:txBody>
      </p:sp>
      <p:pic>
        <p:nvPicPr>
          <p:cNvPr id="7" name="Picture 6" descr="A screenshot of a cell phone&#10;&#10;Description automatically generated">
            <a:extLst>
              <a:ext uri="{FF2B5EF4-FFF2-40B4-BE49-F238E27FC236}">
                <a16:creationId xmlns:a16="http://schemas.microsoft.com/office/drawing/2014/main" id="{88281B64-9400-9F4E-858F-A97387432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27971"/>
            <a:ext cx="6208383" cy="3004732"/>
          </a:xfrm>
          <a:prstGeom prst="rect">
            <a:avLst/>
          </a:prstGeom>
        </p:spPr>
      </p:pic>
      <p:sp>
        <p:nvSpPr>
          <p:cNvPr id="8" name="TextBox 7">
            <a:extLst>
              <a:ext uri="{FF2B5EF4-FFF2-40B4-BE49-F238E27FC236}">
                <a16:creationId xmlns:a16="http://schemas.microsoft.com/office/drawing/2014/main" id="{FB1532C6-49FF-0A4B-95AE-1EEFEFF8A7DB}"/>
              </a:ext>
            </a:extLst>
          </p:cNvPr>
          <p:cNvSpPr txBox="1"/>
          <p:nvPr/>
        </p:nvSpPr>
        <p:spPr>
          <a:xfrm>
            <a:off x="5720289" y="4517674"/>
            <a:ext cx="2775119" cy="369332"/>
          </a:xfrm>
          <a:prstGeom prst="rect">
            <a:avLst/>
          </a:prstGeom>
          <a:noFill/>
        </p:spPr>
        <p:txBody>
          <a:bodyPr wrap="none" rtlCol="0">
            <a:spAutoFit/>
          </a:bodyPr>
          <a:lstStyle/>
          <a:p>
            <a:r>
              <a:rPr lang="en-US"/>
              <a:t>Definition from </a:t>
            </a:r>
            <a:r>
              <a:rPr lang="en-US" err="1"/>
              <a:t>Sipser</a:t>
            </a:r>
            <a:r>
              <a:rPr lang="en-US"/>
              <a:t> 2.1</a:t>
            </a:r>
          </a:p>
        </p:txBody>
      </p:sp>
    </p:spTree>
    <p:extLst>
      <p:ext uri="{BB962C8B-B14F-4D97-AF65-F5344CB8AC3E}">
        <p14:creationId xmlns:p14="http://schemas.microsoft.com/office/powerpoint/2010/main" val="769042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068.CSE105.TuringMachineIntro.mp4</a:t>
            </a:r>
            <a:endParaRPr lang="en-US" sz="2400" dirty="0"/>
          </a:p>
        </p:txBody>
      </p:sp>
      <p:sp>
        <p:nvSpPr>
          <p:cNvPr id="3" name="Rectangle 2">
            <a:extLst>
              <a:ext uri="{FF2B5EF4-FFF2-40B4-BE49-F238E27FC236}">
                <a16:creationId xmlns:a16="http://schemas.microsoft.com/office/drawing/2014/main" id="{085B66CE-357F-304B-92F1-3C23B6364350}"/>
              </a:ext>
            </a:extLst>
          </p:cNvPr>
          <p:cNvSpPr/>
          <p:nvPr/>
        </p:nvSpPr>
        <p:spPr>
          <a:xfrm>
            <a:off x="457200" y="1342362"/>
            <a:ext cx="7785652" cy="2862322"/>
          </a:xfrm>
          <a:prstGeom prst="rect">
            <a:avLst/>
          </a:prstGeom>
        </p:spPr>
        <p:txBody>
          <a:bodyPr wrap="square">
            <a:spAutoFit/>
          </a:bodyPr>
          <a:lstStyle/>
          <a:p>
            <a:r>
              <a:rPr lang="en-US" i="1"/>
              <a:t>Remember:</a:t>
            </a:r>
          </a:p>
          <a:p>
            <a:endParaRPr lang="en-US" i="1"/>
          </a:p>
          <a:p>
            <a:r>
              <a:rPr lang="en-US" sz="2400">
                <a:solidFill>
                  <a:srgbClr val="7A81FF"/>
                </a:solidFill>
              </a:rPr>
              <a:t>PDA </a:t>
            </a:r>
            <a:r>
              <a:rPr lang="en-US" sz="2400"/>
              <a:t>is constrained to a stack (LIFO).</a:t>
            </a:r>
          </a:p>
          <a:p>
            <a:r>
              <a:rPr lang="en-US" sz="2400"/>
              <a:t>If we want less limitations, why not use two stacks? Or three stacks?</a:t>
            </a:r>
            <a:endParaRPr lang="en-US" sz="2400">
              <a:cs typeface="Arial"/>
            </a:endParaRPr>
          </a:p>
          <a:p>
            <a:endParaRPr lang="en-US" sz="2400"/>
          </a:p>
          <a:p>
            <a:r>
              <a:rPr lang="en-US" sz="2400"/>
              <a:t>Or, why not choose a memory model that won’t erase anything when reading from memory?</a:t>
            </a:r>
            <a:endParaRPr lang="en-US" sz="2400">
              <a:cs typeface="Arial"/>
            </a:endParaRPr>
          </a:p>
        </p:txBody>
      </p:sp>
    </p:spTree>
    <p:extLst>
      <p:ext uri="{BB962C8B-B14F-4D97-AF65-F5344CB8AC3E}">
        <p14:creationId xmlns:p14="http://schemas.microsoft.com/office/powerpoint/2010/main" val="4129810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a:solidFill>
                  <a:schemeClr val="bg1">
                    <a:lumMod val="85000"/>
                  </a:schemeClr>
                </a:solidFill>
              </a:rPr>
              <a:t>Regular sets</a:t>
            </a:r>
            <a:r>
              <a:rPr lang="en-US"/>
              <a:t>: not the end of the story</a:t>
            </a:r>
          </a:p>
        </p:txBody>
      </p:sp>
      <p:sp>
        <p:nvSpPr>
          <p:cNvPr id="5" name="Content Placeholder 4"/>
          <p:cNvSpPr>
            <a:spLocks noGrp="1"/>
          </p:cNvSpPr>
          <p:nvPr>
            <p:ph idx="1"/>
          </p:nvPr>
        </p:nvSpPr>
        <p:spPr/>
        <p:txBody>
          <a:bodyPr>
            <a:normAutofit lnSpcReduction="10000"/>
          </a:bodyPr>
          <a:lstStyle/>
          <a:p>
            <a:r>
              <a:rPr lang="en-US"/>
              <a:t>Many </a:t>
            </a:r>
            <a:r>
              <a:rPr lang="en-US" b="1">
                <a:solidFill>
                  <a:schemeClr val="tx2"/>
                </a:solidFill>
              </a:rPr>
              <a:t>nice / simple / important </a:t>
            </a:r>
            <a:r>
              <a:rPr lang="en-US"/>
              <a:t>sets are not context-free</a:t>
            </a:r>
          </a:p>
          <a:p>
            <a:r>
              <a:rPr lang="en-US"/>
              <a:t>Limitation of the pushdown automaton model</a:t>
            </a:r>
          </a:p>
          <a:p>
            <a:pPr lvl="1"/>
            <a:r>
              <a:rPr lang="en-US" strike="sngStrike"/>
              <a:t>Can't "count”</a:t>
            </a:r>
            <a:r>
              <a:rPr lang="en-US"/>
              <a:t>  </a:t>
            </a:r>
            <a:r>
              <a:rPr lang="en-US">
                <a:solidFill>
                  <a:schemeClr val="tx2"/>
                </a:solidFill>
              </a:rPr>
              <a:t>Can only count one number at a time</a:t>
            </a:r>
            <a:endParaRPr lang="en-US" strike="sngStrike">
              <a:solidFill>
                <a:schemeClr val="tx2"/>
              </a:solidFill>
            </a:endParaRPr>
          </a:p>
          <a:p>
            <a:pPr lvl="1"/>
            <a:r>
              <a:rPr lang="en-US"/>
              <a:t>Can only remember finitely far into the past</a:t>
            </a:r>
          </a:p>
          <a:p>
            <a:pPr lvl="1"/>
            <a:r>
              <a:rPr lang="en-US"/>
              <a:t>Can't backtrack</a:t>
            </a:r>
          </a:p>
          <a:p>
            <a:pPr lvl="1"/>
            <a:r>
              <a:rPr lang="en-US"/>
              <a:t>Must make decisions in "real-time"</a:t>
            </a:r>
          </a:p>
          <a:p>
            <a:r>
              <a:rPr lang="en-US"/>
              <a:t>We know computers are more powerful than this model…</a:t>
            </a:r>
          </a:p>
          <a:p>
            <a:endParaRPr lang="en-US"/>
          </a:p>
          <a:p>
            <a:pPr marL="0" indent="0">
              <a:buNone/>
            </a:pPr>
            <a:r>
              <a:rPr lang="en-US" i="1">
                <a:solidFill>
                  <a:schemeClr val="accent1"/>
                </a:solidFill>
              </a:rPr>
              <a:t>Which conditions should we relax?</a:t>
            </a:r>
          </a:p>
        </p:txBody>
      </p:sp>
      <p:sp>
        <p:nvSpPr>
          <p:cNvPr id="3" name="TextBox 2"/>
          <p:cNvSpPr txBox="1"/>
          <p:nvPr/>
        </p:nvSpPr>
        <p:spPr>
          <a:xfrm>
            <a:off x="0" y="123051"/>
            <a:ext cx="4176143" cy="553998"/>
          </a:xfrm>
          <a:prstGeom prst="rect">
            <a:avLst/>
          </a:prstGeom>
          <a:noFill/>
        </p:spPr>
        <p:txBody>
          <a:bodyPr wrap="none" rtlCol="0">
            <a:spAutoFit/>
          </a:bodyPr>
          <a:lstStyle/>
          <a:p>
            <a:r>
              <a:rPr lang="en-US" sz="3000">
                <a:solidFill>
                  <a:schemeClr val="tx2"/>
                </a:solidFill>
              </a:rPr>
              <a:t>Context-free languages</a:t>
            </a:r>
          </a:p>
        </p:txBody>
      </p:sp>
    </p:spTree>
    <p:extLst>
      <p:ext uri="{BB962C8B-B14F-4D97-AF65-F5344CB8AC3E}">
        <p14:creationId xmlns:p14="http://schemas.microsoft.com/office/powerpoint/2010/main" val="854999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DA.png"/>
          <p:cNvPicPr>
            <a:picLocks noChangeAspect="1"/>
          </p:cNvPicPr>
          <p:nvPr/>
        </p:nvPicPr>
        <p:blipFill rotWithShape="1">
          <a:blip r:embed="rId2">
            <a:extLst>
              <a:ext uri="{28A0092B-C50C-407E-A947-70E740481C1C}">
                <a14:useLocalDpi xmlns:a14="http://schemas.microsoft.com/office/drawing/2010/main" val="0"/>
              </a:ext>
            </a:extLst>
          </a:blip>
          <a:srcRect t="18723" r="24042"/>
          <a:stretch/>
        </p:blipFill>
        <p:spPr>
          <a:xfrm>
            <a:off x="6186343" y="2421958"/>
            <a:ext cx="2561796" cy="2055901"/>
          </a:xfrm>
          <a:prstGeom prst="rect">
            <a:avLst/>
          </a:prstGeom>
        </p:spPr>
      </p:pic>
      <p:sp>
        <p:nvSpPr>
          <p:cNvPr id="5" name="Oval 4"/>
          <p:cNvSpPr/>
          <p:nvPr/>
        </p:nvSpPr>
        <p:spPr>
          <a:xfrm>
            <a:off x="1060122" y="3449909"/>
            <a:ext cx="5282172" cy="1599501"/>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lstStyle/>
          <a:p>
            <a:r>
              <a:rPr lang="en-US" sz="1500" b="1">
                <a:solidFill>
                  <a:srgbClr val="4128D2"/>
                </a:solidFill>
              </a:rPr>
              <a:t>Context-free languages</a:t>
            </a:r>
          </a:p>
        </p:txBody>
      </p:sp>
      <p:sp>
        <p:nvSpPr>
          <p:cNvPr id="4" name="Oval 3"/>
          <p:cNvSpPr/>
          <p:nvPr/>
        </p:nvSpPr>
        <p:spPr>
          <a:xfrm>
            <a:off x="1900918" y="4233977"/>
            <a:ext cx="3943246" cy="48612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500" b="1">
                <a:solidFill>
                  <a:srgbClr val="4128D2"/>
                </a:solidFill>
              </a:rPr>
              <a:t>Regular languages</a:t>
            </a:r>
          </a:p>
        </p:txBody>
      </p:sp>
      <p:sp>
        <p:nvSpPr>
          <p:cNvPr id="14" name="Oval Callout 13"/>
          <p:cNvSpPr/>
          <p:nvPr/>
        </p:nvSpPr>
        <p:spPr>
          <a:xfrm>
            <a:off x="6342294" y="2340121"/>
            <a:ext cx="2801705" cy="2137737"/>
          </a:xfrm>
          <a:prstGeom prst="wedgeEllipseCallout">
            <a:avLst>
              <a:gd name="adj1" fmla="val -110154"/>
              <a:gd name="adj2" fmla="val 45899"/>
            </a:avLst>
          </a:prstGeom>
          <a:gradFill flip="none" rotWithShape="1">
            <a:gsLst>
              <a:gs pos="0">
                <a:schemeClr val="accent1">
                  <a:shade val="70000"/>
                  <a:satMod val="150000"/>
                  <a:alpha val="19000"/>
                </a:schemeClr>
              </a:gs>
              <a:gs pos="34000">
                <a:schemeClr val="accent1">
                  <a:shade val="70000"/>
                  <a:satMod val="140000"/>
                  <a:alpha val="19000"/>
                </a:schemeClr>
              </a:gs>
              <a:gs pos="70000">
                <a:schemeClr val="accent1">
                  <a:tint val="100000"/>
                  <a:shade val="90000"/>
                  <a:satMod val="140000"/>
                  <a:alpha val="19000"/>
                </a:schemeClr>
              </a:gs>
              <a:gs pos="100000">
                <a:schemeClr val="accent1">
                  <a:tint val="100000"/>
                  <a:shade val="100000"/>
                  <a:satMod val="100000"/>
                  <a:alpha val="1900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27970" y="2981104"/>
            <a:ext cx="6351174" cy="222512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52451" y="3615382"/>
            <a:ext cx="607671" cy="369332"/>
          </a:xfrm>
          <a:prstGeom prst="rect">
            <a:avLst/>
          </a:prstGeom>
          <a:noFill/>
        </p:spPr>
        <p:txBody>
          <a:bodyPr wrap="none" rtlCol="0">
            <a:spAutoFit/>
          </a:bodyPr>
          <a:lstStyle/>
          <a:p>
            <a:r>
              <a:rPr lang="en-US" b="1">
                <a:solidFill>
                  <a:schemeClr val="tx2"/>
                </a:solidFill>
              </a:rPr>
              <a:t>???</a:t>
            </a:r>
          </a:p>
        </p:txBody>
      </p:sp>
      <p:pic>
        <p:nvPicPr>
          <p:cNvPr id="10" name="Picture 9" descr="P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963" y="451610"/>
            <a:ext cx="3267181" cy="2450386"/>
          </a:xfrm>
          <a:prstGeom prst="rect">
            <a:avLst/>
          </a:prstGeom>
        </p:spPr>
      </p:pic>
      <p:sp>
        <p:nvSpPr>
          <p:cNvPr id="15" name="Oval Callout 14"/>
          <p:cNvSpPr/>
          <p:nvPr/>
        </p:nvSpPr>
        <p:spPr>
          <a:xfrm>
            <a:off x="3211963" y="202384"/>
            <a:ext cx="3578094" cy="2662893"/>
          </a:xfrm>
          <a:prstGeom prst="wedgeEllipseCallout">
            <a:avLst>
              <a:gd name="adj1" fmla="val -28265"/>
              <a:gd name="adj2" fmla="val 77463"/>
            </a:avLst>
          </a:prstGeom>
          <a:solidFill>
            <a:schemeClr val="tx2">
              <a:alpha val="19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Callout 15"/>
          <p:cNvSpPr/>
          <p:nvPr/>
        </p:nvSpPr>
        <p:spPr>
          <a:xfrm>
            <a:off x="127970" y="202384"/>
            <a:ext cx="2916139" cy="2662893"/>
          </a:xfrm>
          <a:prstGeom prst="wedgeEllipseCallout">
            <a:avLst>
              <a:gd name="adj1" fmla="val -14816"/>
              <a:gd name="adj2" fmla="val 78164"/>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08686" y="928701"/>
            <a:ext cx="607671" cy="369332"/>
          </a:xfrm>
          <a:prstGeom prst="rect">
            <a:avLst/>
          </a:prstGeom>
          <a:noFill/>
        </p:spPr>
        <p:txBody>
          <a:bodyPr wrap="none" rtlCol="0">
            <a:spAutoFit/>
          </a:bodyPr>
          <a:lstStyle/>
          <a:p>
            <a:r>
              <a:rPr lang="en-US" b="1">
                <a:solidFill>
                  <a:schemeClr val="tx2"/>
                </a:solidFill>
              </a:rPr>
              <a:t>???</a:t>
            </a:r>
          </a:p>
        </p:txBody>
      </p:sp>
      <p:sp>
        <p:nvSpPr>
          <p:cNvPr id="2" name="Rectangle 1"/>
          <p:cNvSpPr/>
          <p:nvPr/>
        </p:nvSpPr>
        <p:spPr>
          <a:xfrm>
            <a:off x="7836439" y="2421958"/>
            <a:ext cx="45719" cy="443319"/>
          </a:xfrm>
          <a:prstGeom prst="rect">
            <a:avLst/>
          </a:prstGeom>
          <a:solidFill>
            <a:srgbClr val="E7D8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Content Placeholder 4" descr="A picture containing clock&#10;&#10;Description automatically generated">
            <a:extLst>
              <a:ext uri="{FF2B5EF4-FFF2-40B4-BE49-F238E27FC236}">
                <a16:creationId xmlns:a16="http://schemas.microsoft.com/office/drawing/2014/main" id="{8DF6A4A7-53F4-764C-B211-8A8A384607C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875" t="57487" r="42529" b="6975"/>
          <a:stretch/>
        </p:blipFill>
        <p:spPr>
          <a:xfrm>
            <a:off x="1348512" y="2948406"/>
            <a:ext cx="3899349" cy="1822377"/>
          </a:xfrm>
        </p:spPr>
      </p:pic>
    </p:spTree>
    <p:extLst>
      <p:ext uri="{BB962C8B-B14F-4D97-AF65-F5344CB8AC3E}">
        <p14:creationId xmlns:p14="http://schemas.microsoft.com/office/powerpoint/2010/main" val="19973255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Turing machines</a:t>
            </a:r>
          </a:p>
        </p:txBody>
      </p:sp>
      <p:sp>
        <p:nvSpPr>
          <p:cNvPr id="9" name="Content Placeholder 8"/>
          <p:cNvSpPr>
            <a:spLocks noGrp="1"/>
          </p:cNvSpPr>
          <p:nvPr>
            <p:ph idx="1"/>
          </p:nvPr>
        </p:nvSpPr>
        <p:spPr>
          <a:xfrm>
            <a:off x="457200" y="1200150"/>
            <a:ext cx="4818708" cy="3657600"/>
          </a:xfrm>
        </p:spPr>
        <p:txBody>
          <a:bodyPr/>
          <a:lstStyle/>
          <a:p>
            <a:r>
              <a:rPr lang="en-US">
                <a:solidFill>
                  <a:srgbClr val="4128D2"/>
                </a:solidFill>
              </a:rPr>
              <a:t>Unlimited </a:t>
            </a:r>
            <a:r>
              <a:rPr lang="en-US" b="1" err="1">
                <a:solidFill>
                  <a:srgbClr val="4128D2"/>
                </a:solidFill>
              </a:rPr>
              <a:t>read+write</a:t>
            </a:r>
            <a:r>
              <a:rPr lang="en-US">
                <a:solidFill>
                  <a:srgbClr val="4128D2"/>
                </a:solidFill>
              </a:rPr>
              <a:t> memory</a:t>
            </a:r>
          </a:p>
          <a:p>
            <a:r>
              <a:rPr lang="en-US">
                <a:solidFill>
                  <a:srgbClr val="4128D2"/>
                </a:solidFill>
              </a:rPr>
              <a:t>Unlimited time: </a:t>
            </a:r>
            <a:r>
              <a:rPr lang="en-US"/>
              <a:t>can proceed without “consuming” input, can re-read symbols of input</a:t>
            </a:r>
          </a:p>
          <a:p>
            <a:endParaRPr lang="en-US"/>
          </a:p>
        </p:txBody>
      </p:sp>
      <p:pic>
        <p:nvPicPr>
          <p:cNvPr id="10" name="Picture 9" descr="turing.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122" y="400050"/>
            <a:ext cx="1879600" cy="2362200"/>
          </a:xfrm>
          <a:prstGeom prst="rect">
            <a:avLst/>
          </a:prstGeom>
        </p:spPr>
      </p:pic>
      <p:pic>
        <p:nvPicPr>
          <p:cNvPr id="11" name="Picture 10" descr="Screen Shot 2016-04-27 at 11.37.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2832" y="400050"/>
            <a:ext cx="1772290" cy="236635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2921686"/>
            <a:ext cx="4818709" cy="1353751"/>
          </a:xfrm>
          <a:prstGeom prst="rect">
            <a:avLst/>
          </a:prstGeom>
        </p:spPr>
      </p:pic>
    </p:spTree>
    <p:extLst>
      <p:ext uri="{BB962C8B-B14F-4D97-AF65-F5344CB8AC3E}">
        <p14:creationId xmlns:p14="http://schemas.microsoft.com/office/powerpoint/2010/main" val="17936833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is this model relevant?</a:t>
            </a:r>
          </a:p>
        </p:txBody>
      </p:sp>
      <p:sp>
        <p:nvSpPr>
          <p:cNvPr id="3" name="Content Placeholder 2"/>
          <p:cNvSpPr>
            <a:spLocks noGrp="1"/>
          </p:cNvSpPr>
          <p:nvPr>
            <p:ph idx="1"/>
          </p:nvPr>
        </p:nvSpPr>
        <p:spPr/>
        <p:txBody>
          <a:bodyPr>
            <a:normAutofit lnSpcReduction="10000"/>
          </a:bodyPr>
          <a:lstStyle/>
          <a:p>
            <a:r>
              <a:rPr lang="en-US"/>
              <a:t>Division between program </a:t>
            </a:r>
            <a:r>
              <a:rPr lang="en-US">
                <a:solidFill>
                  <a:srgbClr val="F2AF0D"/>
                </a:solidFill>
              </a:rPr>
              <a:t>(CPU, state space) </a:t>
            </a:r>
            <a:r>
              <a:rPr lang="en-US"/>
              <a:t>and data </a:t>
            </a:r>
            <a:r>
              <a:rPr lang="en-US">
                <a:solidFill>
                  <a:schemeClr val="accent1"/>
                </a:solidFill>
              </a:rPr>
              <a:t>(memory) </a:t>
            </a:r>
            <a:r>
              <a:rPr lang="en-US"/>
              <a:t>is a cornerstone of all modern computing</a:t>
            </a:r>
          </a:p>
          <a:p>
            <a:endParaRPr lang="en-US">
              <a:solidFill>
                <a:srgbClr val="292934"/>
              </a:solidFill>
            </a:endParaRPr>
          </a:p>
          <a:p>
            <a:r>
              <a:rPr lang="en-US">
                <a:solidFill>
                  <a:srgbClr val="292934"/>
                </a:solidFill>
              </a:rPr>
              <a:t>Unbounded memory is outer limits of what modern computers </a:t>
            </a:r>
            <a:r>
              <a:rPr lang="en-US">
                <a:solidFill>
                  <a:schemeClr val="accent1"/>
                </a:solidFill>
              </a:rPr>
              <a:t>(PCs, quantum computers, DNA computers)</a:t>
            </a:r>
            <a:r>
              <a:rPr lang="en-US"/>
              <a:t> can implement.  </a:t>
            </a:r>
          </a:p>
          <a:p>
            <a:endParaRPr lang="en-US">
              <a:solidFill>
                <a:srgbClr val="292934"/>
              </a:solidFill>
            </a:endParaRPr>
          </a:p>
          <a:p>
            <a:r>
              <a:rPr lang="en-US">
                <a:solidFill>
                  <a:srgbClr val="292934"/>
                </a:solidFill>
              </a:rPr>
              <a:t>Simple enough to reason about</a:t>
            </a:r>
            <a:r>
              <a:rPr lang="en-US">
                <a:solidFill>
                  <a:schemeClr val="tx2"/>
                </a:solidFill>
              </a:rPr>
              <a:t> (and diagonalize against)</a:t>
            </a:r>
            <a:r>
              <a:rPr lang="en-US"/>
              <a:t>, expressive enough to capture modern computation.</a:t>
            </a:r>
            <a:endParaRPr lang="en-US">
              <a:solidFill>
                <a:srgbClr val="292934"/>
              </a:solidFill>
            </a:endParaRPr>
          </a:p>
        </p:txBody>
      </p:sp>
    </p:spTree>
    <p:extLst>
      <p:ext uri="{BB962C8B-B14F-4D97-AF65-F5344CB8AC3E}">
        <p14:creationId xmlns:p14="http://schemas.microsoft.com/office/powerpoint/2010/main" val="4102689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(068)</a:t>
            </a:r>
          </a:p>
        </p:txBody>
      </p:sp>
      <p:sp>
        <p:nvSpPr>
          <p:cNvPr id="4" name="Content Placeholder 3">
            <a:extLst>
              <a:ext uri="{FF2B5EF4-FFF2-40B4-BE49-F238E27FC236}">
                <a16:creationId xmlns:a16="http://schemas.microsoft.com/office/drawing/2014/main" id="{E04AB448-A862-CC4C-9D56-ADD1756E856A}"/>
              </a:ext>
            </a:extLst>
          </p:cNvPr>
          <p:cNvSpPr>
            <a:spLocks noGrp="1"/>
          </p:cNvSpPr>
          <p:nvPr>
            <p:ph idx="1"/>
          </p:nvPr>
        </p:nvSpPr>
        <p:spPr>
          <a:xfrm>
            <a:off x="457200" y="1200150"/>
            <a:ext cx="8229600" cy="3543300"/>
          </a:xfrm>
        </p:spPr>
        <p:txBody>
          <a:bodyPr vert="horz" lIns="91440" tIns="45720" rIns="91440" bIns="45720" rtlCol="0" anchor="t">
            <a:normAutofit/>
          </a:bodyPr>
          <a:lstStyle/>
          <a:p>
            <a:r>
              <a:rPr lang="en-US" dirty="0">
                <a:solidFill>
                  <a:srgbClr val="17198A"/>
                </a:solidFill>
              </a:rPr>
              <a:t>Turing machines </a:t>
            </a:r>
            <a:r>
              <a:rPr lang="en-US" dirty="0"/>
              <a:t>have unlimited </a:t>
            </a:r>
            <a:r>
              <a:rPr lang="en-US" dirty="0" err="1"/>
              <a:t>read+write</a:t>
            </a:r>
            <a:r>
              <a:rPr lang="en-US" dirty="0"/>
              <a:t> memory, can proceed without “consuming” input, and can re-read symbols of input</a:t>
            </a:r>
          </a:p>
          <a:p>
            <a:r>
              <a:rPr lang="en-US" dirty="0"/>
              <a:t>Simple, yet powerful enough for us to understand the limits of computers</a:t>
            </a:r>
          </a:p>
          <a:p>
            <a:pPr marL="0" indent="0">
              <a:buNone/>
            </a:pPr>
            <a:endParaRPr lang="en-US" dirty="0"/>
          </a:p>
        </p:txBody>
      </p:sp>
    </p:spTree>
    <p:extLst>
      <p:ext uri="{BB962C8B-B14F-4D97-AF65-F5344CB8AC3E}">
        <p14:creationId xmlns:p14="http://schemas.microsoft.com/office/powerpoint/2010/main" val="29064017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069.CSE105.TuringMachineDefinition.mp4</a:t>
            </a:r>
            <a:endParaRPr lang="en-US" sz="2400" dirty="0"/>
          </a:p>
        </p:txBody>
      </p:sp>
      <p:sp>
        <p:nvSpPr>
          <p:cNvPr id="3" name="Content Placeholder 3">
            <a:extLst>
              <a:ext uri="{FF2B5EF4-FFF2-40B4-BE49-F238E27FC236}">
                <a16:creationId xmlns:a16="http://schemas.microsoft.com/office/drawing/2014/main" id="{DA345E8E-3781-334A-AD1A-52EC180CCA04}"/>
              </a:ext>
            </a:extLst>
          </p:cNvPr>
          <p:cNvSpPr>
            <a:spLocks noGrp="1"/>
          </p:cNvSpPr>
          <p:nvPr>
            <p:ph idx="1"/>
          </p:nvPr>
        </p:nvSpPr>
        <p:spPr>
          <a:xfrm>
            <a:off x="457200" y="1200150"/>
            <a:ext cx="8229600" cy="3543300"/>
          </a:xfrm>
        </p:spPr>
        <p:txBody>
          <a:bodyPr vert="horz" lIns="91440" tIns="45720" rIns="91440" bIns="45720" rtlCol="0" anchor="t">
            <a:normAutofit/>
          </a:bodyPr>
          <a:lstStyle/>
          <a:p>
            <a:pPr marL="0" indent="0">
              <a:buNone/>
            </a:pPr>
            <a:r>
              <a:rPr lang="en-US" sz="1800" i="1"/>
              <a:t>Remember:</a:t>
            </a:r>
          </a:p>
          <a:p>
            <a:pPr marL="0" indent="0">
              <a:buNone/>
            </a:pPr>
            <a:r>
              <a:rPr lang="en-US"/>
              <a:t>A</a:t>
            </a:r>
            <a:r>
              <a:rPr lang="en-US">
                <a:solidFill>
                  <a:srgbClr val="7A81FF"/>
                </a:solidFill>
              </a:rPr>
              <a:t> PDA</a:t>
            </a:r>
            <a:r>
              <a:rPr lang="en-US"/>
              <a:t> must </a:t>
            </a:r>
            <a:r>
              <a:rPr lang="en-US" b="1"/>
              <a:t>process</a:t>
            </a:r>
            <a:r>
              <a:rPr lang="en-US"/>
              <a:t> (can’t go back to re-read a symbol) the entire string before accepting it.</a:t>
            </a:r>
          </a:p>
          <a:p>
            <a:pPr marL="0" indent="0">
              <a:buNone/>
            </a:pPr>
            <a:endParaRPr lang="en-US">
              <a:solidFill>
                <a:srgbClr val="011893"/>
              </a:solidFill>
            </a:endParaRPr>
          </a:p>
          <a:p>
            <a:pPr marL="0" indent="0">
              <a:buNone/>
            </a:pPr>
            <a:r>
              <a:rPr lang="en-US"/>
              <a:t>A</a:t>
            </a:r>
            <a:r>
              <a:rPr lang="en-US">
                <a:solidFill>
                  <a:srgbClr val="011893"/>
                </a:solidFill>
              </a:rPr>
              <a:t> </a:t>
            </a:r>
            <a:r>
              <a:rPr lang="en-US">
                <a:solidFill>
                  <a:srgbClr val="941100"/>
                </a:solidFill>
              </a:rPr>
              <a:t>Turing Machine </a:t>
            </a:r>
            <a:r>
              <a:rPr lang="en-US"/>
              <a:t>can read and write symbols to the tape.</a:t>
            </a:r>
            <a:endParaRPr lang="en-US">
              <a:cs typeface="Arial"/>
            </a:endParaRPr>
          </a:p>
        </p:txBody>
      </p:sp>
    </p:spTree>
    <p:extLst>
      <p:ext uri="{BB962C8B-B14F-4D97-AF65-F5344CB8AC3E}">
        <p14:creationId xmlns:p14="http://schemas.microsoft.com/office/powerpoint/2010/main" val="2974072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Turing machines</a:t>
            </a:r>
          </a:p>
        </p:txBody>
      </p:sp>
      <p:sp>
        <p:nvSpPr>
          <p:cNvPr id="9" name="Content Placeholder 8"/>
          <p:cNvSpPr>
            <a:spLocks noGrp="1"/>
          </p:cNvSpPr>
          <p:nvPr>
            <p:ph idx="1"/>
          </p:nvPr>
        </p:nvSpPr>
        <p:spPr>
          <a:xfrm>
            <a:off x="457200" y="1200150"/>
            <a:ext cx="4818708" cy="3657600"/>
          </a:xfrm>
        </p:spPr>
        <p:txBody>
          <a:bodyPr/>
          <a:lstStyle/>
          <a:p>
            <a:r>
              <a:rPr lang="en-US">
                <a:solidFill>
                  <a:srgbClr val="4128D2"/>
                </a:solidFill>
              </a:rPr>
              <a:t>Unlimited </a:t>
            </a:r>
            <a:r>
              <a:rPr lang="en-US" b="1" err="1">
                <a:solidFill>
                  <a:srgbClr val="4128D2"/>
                </a:solidFill>
              </a:rPr>
              <a:t>read+write</a:t>
            </a:r>
            <a:r>
              <a:rPr lang="en-US">
                <a:solidFill>
                  <a:srgbClr val="4128D2"/>
                </a:solidFill>
              </a:rPr>
              <a:t> memory</a:t>
            </a:r>
          </a:p>
          <a:p>
            <a:r>
              <a:rPr lang="en-US">
                <a:solidFill>
                  <a:srgbClr val="4128D2"/>
                </a:solidFill>
              </a:rPr>
              <a:t>Unlimited time: </a:t>
            </a:r>
            <a:r>
              <a:rPr lang="en-US"/>
              <a:t>can proceed without “consuming” input, can re-read symbols of input</a:t>
            </a:r>
          </a:p>
          <a:p>
            <a:endParaRPr lang="en-US"/>
          </a:p>
        </p:txBody>
      </p:sp>
      <p:pic>
        <p:nvPicPr>
          <p:cNvPr id="10" name="Picture 9" descr="turing.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122" y="400050"/>
            <a:ext cx="1879600" cy="2362200"/>
          </a:xfrm>
          <a:prstGeom prst="rect">
            <a:avLst/>
          </a:prstGeom>
        </p:spPr>
      </p:pic>
      <p:pic>
        <p:nvPicPr>
          <p:cNvPr id="11" name="Picture 10" descr="Screen Shot 2016-04-27 at 11.37.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2832" y="400050"/>
            <a:ext cx="1772290" cy="236635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2921686"/>
            <a:ext cx="4818709" cy="1353751"/>
          </a:xfrm>
          <a:prstGeom prst="rect">
            <a:avLst/>
          </a:prstGeom>
        </p:spPr>
      </p:pic>
    </p:spTree>
    <p:extLst>
      <p:ext uri="{BB962C8B-B14F-4D97-AF65-F5344CB8AC3E}">
        <p14:creationId xmlns:p14="http://schemas.microsoft.com/office/powerpoint/2010/main" val="33265322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Turing machine computation</a:t>
            </a:r>
          </a:p>
        </p:txBody>
      </p:sp>
      <p:sp>
        <p:nvSpPr>
          <p:cNvPr id="3" name="Content Placeholder 2"/>
          <p:cNvSpPr>
            <a:spLocks noGrp="1"/>
          </p:cNvSpPr>
          <p:nvPr>
            <p:ph idx="1"/>
          </p:nvPr>
        </p:nvSpPr>
        <p:spPr>
          <a:xfrm>
            <a:off x="457200" y="1200150"/>
            <a:ext cx="8416360" cy="3657600"/>
          </a:xfrm>
        </p:spPr>
        <p:txBody>
          <a:bodyPr>
            <a:normAutofit fontScale="92500" lnSpcReduction="10000"/>
          </a:bodyPr>
          <a:lstStyle/>
          <a:p>
            <a:r>
              <a:rPr lang="en-US" sz="1800">
                <a:solidFill>
                  <a:srgbClr val="4128D2"/>
                </a:solidFill>
              </a:rPr>
              <a:t>Read/write head</a:t>
            </a:r>
            <a:r>
              <a:rPr lang="en-US" sz="1800"/>
              <a:t> starts at leftmost position on tape</a:t>
            </a:r>
          </a:p>
          <a:p>
            <a:r>
              <a:rPr lang="en-US" sz="1800">
                <a:solidFill>
                  <a:srgbClr val="4128D2"/>
                </a:solidFill>
              </a:rPr>
              <a:t>Input string </a:t>
            </a:r>
            <a:r>
              <a:rPr lang="en-US" sz="1800"/>
              <a:t>written on leftmost squares of tape, rest is blank</a:t>
            </a:r>
          </a:p>
          <a:p>
            <a:r>
              <a:rPr lang="en-US" sz="1800">
                <a:solidFill>
                  <a:srgbClr val="4128D2"/>
                </a:solidFill>
              </a:rPr>
              <a:t>Computation</a:t>
            </a:r>
            <a:r>
              <a:rPr lang="en-US" sz="1800"/>
              <a:t> proceeds according to </a:t>
            </a:r>
            <a:r>
              <a:rPr lang="en-US" sz="1800" b="1"/>
              <a:t>transition function</a:t>
            </a:r>
            <a:r>
              <a:rPr lang="en-US" sz="1800"/>
              <a:t>:</a:t>
            </a:r>
          </a:p>
          <a:p>
            <a:pPr lvl="1"/>
            <a:r>
              <a:rPr lang="en-US" sz="1800"/>
              <a:t>Given current state of machine, and current tape symbol being read, the machine </a:t>
            </a:r>
          </a:p>
          <a:p>
            <a:pPr lvl="2"/>
            <a:r>
              <a:rPr lang="en-US"/>
              <a:t>transitions to next state</a:t>
            </a:r>
          </a:p>
          <a:p>
            <a:pPr lvl="2"/>
            <a:r>
              <a:rPr lang="en-US"/>
              <a:t>writes symbol to current position of the tape head (overwriting existing symbol)</a:t>
            </a:r>
          </a:p>
          <a:p>
            <a:pPr lvl="2"/>
            <a:r>
              <a:rPr lang="en-US"/>
              <a:t>moves the tape head L or R (if possible)</a:t>
            </a:r>
          </a:p>
          <a:p>
            <a:r>
              <a:rPr lang="en-US" sz="1800">
                <a:solidFill>
                  <a:srgbClr val="4128D2"/>
                </a:solidFill>
              </a:rPr>
              <a:t>Computation ends </a:t>
            </a:r>
            <a:r>
              <a:rPr lang="en-US" sz="1800" b="1"/>
              <a:t>if and when </a:t>
            </a:r>
            <a:r>
              <a:rPr lang="en-US" sz="1800"/>
              <a:t>machine enters either the </a:t>
            </a:r>
            <a:r>
              <a:rPr lang="en-US" sz="1800" b="1"/>
              <a:t>accept</a:t>
            </a:r>
            <a:r>
              <a:rPr lang="en-US" sz="1800"/>
              <a:t> or the </a:t>
            </a:r>
            <a:r>
              <a:rPr lang="en-US" sz="1800" b="1"/>
              <a:t>reject </a:t>
            </a:r>
            <a:r>
              <a:rPr lang="en-US" sz="1800"/>
              <a:t>state.</a:t>
            </a:r>
          </a:p>
          <a:p>
            <a:pPr marL="0" indent="0">
              <a:buNone/>
            </a:pPr>
            <a:endParaRPr lang="en-US" sz="1800"/>
          </a:p>
          <a:p>
            <a:pPr marL="0" indent="0" algn="ctr">
              <a:buNone/>
            </a:pPr>
            <a:r>
              <a:rPr lang="en-US" sz="1800"/>
              <a:t>L(M) = { w | computation of M on w halts after entering the </a:t>
            </a:r>
            <a:r>
              <a:rPr lang="en-US" sz="1800" b="1"/>
              <a:t>accept </a:t>
            </a:r>
            <a:r>
              <a:rPr lang="en-US" sz="1800"/>
              <a:t>state} </a:t>
            </a:r>
          </a:p>
          <a:p>
            <a:pPr marL="0" indent="0" algn="ctr">
              <a:buNone/>
            </a:pPr>
            <a:r>
              <a:rPr lang="en-US" sz="1800"/>
              <a:t>= { w | w is accepted by 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463" y="994032"/>
            <a:ext cx="2531537" cy="711201"/>
          </a:xfrm>
          <a:prstGeom prst="rect">
            <a:avLst/>
          </a:prstGeom>
        </p:spPr>
      </p:pic>
    </p:spTree>
    <p:extLst>
      <p:ext uri="{BB962C8B-B14F-4D97-AF65-F5344CB8AC3E}">
        <p14:creationId xmlns:p14="http://schemas.microsoft.com/office/powerpoint/2010/main" val="3933044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of a Turing machine</a:t>
            </a:r>
          </a:p>
        </p:txBody>
      </p:sp>
      <p:sp>
        <p:nvSpPr>
          <p:cNvPr id="3" name="Content Placeholder 2"/>
          <p:cNvSpPr>
            <a:spLocks noGrp="1"/>
          </p:cNvSpPr>
          <p:nvPr>
            <p:ph idx="1"/>
          </p:nvPr>
        </p:nvSpPr>
        <p:spPr>
          <a:xfrm>
            <a:off x="457200" y="1200150"/>
            <a:ext cx="8416360" cy="912855"/>
          </a:xfrm>
        </p:spPr>
        <p:txBody>
          <a:bodyPr>
            <a:normAutofit/>
          </a:bodyPr>
          <a:lstStyle/>
          <a:p>
            <a:pPr marL="0" indent="0" algn="ctr">
              <a:buNone/>
            </a:pPr>
            <a:r>
              <a:rPr lang="en-US" sz="2000"/>
              <a:t>L(M) = { w | computation of M on w halts after entering the </a:t>
            </a:r>
            <a:r>
              <a:rPr lang="en-US" sz="2000" b="1"/>
              <a:t>accept </a:t>
            </a:r>
            <a:r>
              <a:rPr lang="en-US" sz="2000"/>
              <a:t>state}</a:t>
            </a:r>
          </a:p>
          <a:p>
            <a:pPr marL="0" indent="0" algn="ctr">
              <a:buNone/>
            </a:pPr>
            <a:r>
              <a:rPr lang="en-US" sz="2000">
                <a:solidFill>
                  <a:schemeClr val="accent1"/>
                </a:solidFill>
              </a:rPr>
              <a:t>i.e.	</a:t>
            </a:r>
            <a:r>
              <a:rPr lang="en-US" sz="2000"/>
              <a:t>L(M) = { w | w is accepted by M}</a:t>
            </a:r>
          </a:p>
        </p:txBody>
      </p:sp>
      <p:sp>
        <p:nvSpPr>
          <p:cNvPr id="4" name="Rectangle 3"/>
          <p:cNvSpPr/>
          <p:nvPr/>
        </p:nvSpPr>
        <p:spPr>
          <a:xfrm>
            <a:off x="188132" y="2026509"/>
            <a:ext cx="8392845" cy="2831242"/>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000">
                <a:solidFill>
                  <a:srgbClr val="292934"/>
                </a:solidFill>
              </a:rPr>
              <a:t>Comparing </a:t>
            </a:r>
            <a:r>
              <a:rPr lang="en-US" sz="2000" b="1">
                <a:solidFill>
                  <a:srgbClr val="292934"/>
                </a:solidFill>
              </a:rPr>
              <a:t>TM</a:t>
            </a:r>
            <a:r>
              <a:rPr lang="en-US" sz="2000">
                <a:solidFill>
                  <a:srgbClr val="292934"/>
                </a:solidFill>
              </a:rPr>
              <a:t>s and </a:t>
            </a:r>
            <a:r>
              <a:rPr lang="en-US" sz="2000" b="1">
                <a:solidFill>
                  <a:srgbClr val="292934"/>
                </a:solidFill>
              </a:rPr>
              <a:t>PDA</a:t>
            </a:r>
            <a:r>
              <a:rPr lang="en-US" sz="2000">
                <a:solidFill>
                  <a:srgbClr val="292934"/>
                </a:solidFill>
              </a:rPr>
              <a:t>s, which of the following is true:</a:t>
            </a:r>
          </a:p>
          <a:p>
            <a:endParaRPr lang="en-US" sz="2000">
              <a:solidFill>
                <a:schemeClr val="tx1"/>
              </a:solidFill>
            </a:endParaRPr>
          </a:p>
          <a:p>
            <a:pPr marL="342900" indent="-342900">
              <a:buFontTx/>
              <a:buAutoNum type="alphaUcPeriod"/>
            </a:pPr>
            <a:r>
              <a:rPr lang="en-US" sz="2000">
                <a:solidFill>
                  <a:schemeClr val="tx1"/>
                </a:solidFill>
              </a:rPr>
              <a:t>Both TMs and PDAs may accept a string before reading all of it.</a:t>
            </a:r>
          </a:p>
          <a:p>
            <a:pPr marL="342900" indent="-342900">
              <a:buFontTx/>
              <a:buAutoNum type="alphaUcPeriod"/>
            </a:pPr>
            <a:r>
              <a:rPr lang="en-US" sz="2000">
                <a:solidFill>
                  <a:schemeClr val="tx1"/>
                </a:solidFill>
              </a:rPr>
              <a:t>A TM may only read symbols, whereas a PDA may write to its stack.</a:t>
            </a:r>
          </a:p>
          <a:p>
            <a:pPr marL="342900" indent="-342900">
              <a:buFontTx/>
              <a:buAutoNum type="alphaUcPeriod"/>
            </a:pPr>
            <a:r>
              <a:rPr lang="en-US" sz="2000">
                <a:solidFill>
                  <a:schemeClr val="tx1"/>
                </a:solidFill>
              </a:rPr>
              <a:t>Both TMs and PDAs must read the string from left to right.</a:t>
            </a:r>
          </a:p>
          <a:p>
            <a:pPr marL="342900" indent="-342900">
              <a:buFontTx/>
              <a:buAutoNum type="alphaUcPeriod"/>
            </a:pPr>
            <a:r>
              <a:rPr lang="en-US" sz="2000">
                <a:solidFill>
                  <a:schemeClr val="tx1"/>
                </a:solidFill>
              </a:rPr>
              <a:t>States in a PDA must be either accepting or rejecting, but in a TM may be neither.</a:t>
            </a:r>
          </a:p>
          <a:p>
            <a:pPr marL="342900" indent="-342900">
              <a:buFontTx/>
              <a:buAutoNum type="alphaUcPeriod"/>
            </a:pPr>
            <a:r>
              <a:rPr lang="en-US" sz="2000">
                <a:solidFill>
                  <a:schemeClr val="tx1"/>
                </a:solidFill>
              </a:rPr>
              <a:t>I don't know.</a:t>
            </a:r>
          </a:p>
        </p:txBody>
      </p:sp>
    </p:spTree>
    <p:extLst>
      <p:ext uri="{BB962C8B-B14F-4D97-AF65-F5344CB8AC3E}">
        <p14:creationId xmlns:p14="http://schemas.microsoft.com/office/powerpoint/2010/main" val="501062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3000">
                <a:hlinkClick r:id="rId2"/>
              </a:rPr>
              <a:t>058.CSE105.CFGExample1.mp4</a:t>
            </a:r>
            <a:endParaRPr lang="en-US" sz="3000"/>
          </a:p>
        </p:txBody>
      </p:sp>
      <p:pic>
        <p:nvPicPr>
          <p:cNvPr id="3" name="Picture 3" descr="A screenshot of a cell phone&#10;&#10;Description automatically generated">
            <a:extLst>
              <a:ext uri="{FF2B5EF4-FFF2-40B4-BE49-F238E27FC236}">
                <a16:creationId xmlns:a16="http://schemas.microsoft.com/office/drawing/2014/main" id="{D25C82C1-55B9-4823-A462-2745B4D1D7B7}"/>
              </a:ext>
            </a:extLst>
          </p:cNvPr>
          <p:cNvPicPr>
            <a:picLocks noChangeAspect="1"/>
          </p:cNvPicPr>
          <p:nvPr/>
        </p:nvPicPr>
        <p:blipFill>
          <a:blip r:embed="rId3"/>
          <a:stretch>
            <a:fillRect/>
          </a:stretch>
        </p:blipFill>
        <p:spPr>
          <a:xfrm>
            <a:off x="3288323" y="994693"/>
            <a:ext cx="5351584" cy="4150575"/>
          </a:xfrm>
          <a:prstGeom prst="rect">
            <a:avLst/>
          </a:prstGeom>
        </p:spPr>
      </p:pic>
      <p:sp>
        <p:nvSpPr>
          <p:cNvPr id="4" name="TextBox 1">
            <a:extLst>
              <a:ext uri="{FF2B5EF4-FFF2-40B4-BE49-F238E27FC236}">
                <a16:creationId xmlns:a16="http://schemas.microsoft.com/office/drawing/2014/main" id="{DC414016-BBAD-46AD-99BD-C8F4116613AC}"/>
              </a:ext>
            </a:extLst>
          </p:cNvPr>
          <p:cNvSpPr txBox="1"/>
          <p:nvPr/>
        </p:nvSpPr>
        <p:spPr>
          <a:xfrm>
            <a:off x="307913" y="1283358"/>
            <a:ext cx="2226365"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Example to be presented in video 058</a:t>
            </a:r>
          </a:p>
        </p:txBody>
      </p:sp>
    </p:spTree>
    <p:extLst>
      <p:ext uri="{BB962C8B-B14F-4D97-AF65-F5344CB8AC3E}">
        <p14:creationId xmlns:p14="http://schemas.microsoft.com/office/powerpoint/2010/main" val="2203787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FE41EE5-C67A-5D4C-AD42-7A61A42BF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9" y="532840"/>
            <a:ext cx="8976833" cy="4611307"/>
          </a:xfrm>
          <a:prstGeom prst="rect">
            <a:avLst/>
          </a:prstGeom>
        </p:spPr>
      </p:pic>
    </p:spTree>
    <p:extLst>
      <p:ext uri="{BB962C8B-B14F-4D97-AF65-F5344CB8AC3E}">
        <p14:creationId xmlns:p14="http://schemas.microsoft.com/office/powerpoint/2010/main" val="2600816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(069)</a:t>
            </a:r>
          </a:p>
        </p:txBody>
      </p:sp>
      <p:sp>
        <p:nvSpPr>
          <p:cNvPr id="5" name="Content Placeholder 4">
            <a:extLst>
              <a:ext uri="{FF2B5EF4-FFF2-40B4-BE49-F238E27FC236}">
                <a16:creationId xmlns:a16="http://schemas.microsoft.com/office/drawing/2014/main" id="{13313192-D619-D148-BEA2-47FAC9E60586}"/>
              </a:ext>
            </a:extLst>
          </p:cNvPr>
          <p:cNvSpPr>
            <a:spLocks noGrp="1"/>
          </p:cNvSpPr>
          <p:nvPr>
            <p:ph idx="1"/>
          </p:nvPr>
        </p:nvSpPr>
        <p:spPr/>
        <p:txBody>
          <a:bodyPr/>
          <a:lstStyle/>
          <a:p>
            <a:r>
              <a:rPr lang="en-US" dirty="0">
                <a:solidFill>
                  <a:srgbClr val="7A81FF"/>
                </a:solidFill>
              </a:rPr>
              <a:t>PDA </a:t>
            </a:r>
            <a:r>
              <a:rPr lang="en-US" dirty="0"/>
              <a:t>must process the </a:t>
            </a:r>
            <a:r>
              <a:rPr lang="en-US" b="1" dirty="0"/>
              <a:t>entire string </a:t>
            </a:r>
            <a:r>
              <a:rPr lang="en-US" dirty="0"/>
              <a:t>before accepting it.</a:t>
            </a:r>
          </a:p>
          <a:p>
            <a:endParaRPr lang="en-US" dirty="0"/>
          </a:p>
          <a:p>
            <a:r>
              <a:rPr lang="en-US" dirty="0">
                <a:solidFill>
                  <a:srgbClr val="17198A"/>
                </a:solidFill>
              </a:rPr>
              <a:t>Turing machine </a:t>
            </a:r>
            <a:r>
              <a:rPr lang="en-US" dirty="0"/>
              <a:t>computation on input </a:t>
            </a:r>
            <a:r>
              <a:rPr lang="en-US" i="1" dirty="0"/>
              <a:t>w</a:t>
            </a:r>
            <a:r>
              <a:rPr lang="en-US" dirty="0"/>
              <a:t> halts (ends) after entering the </a:t>
            </a:r>
            <a:r>
              <a:rPr lang="en-US" u="sng" dirty="0"/>
              <a:t>accept</a:t>
            </a:r>
            <a:r>
              <a:rPr lang="en-US" b="1" u="sng" dirty="0"/>
              <a:t> </a:t>
            </a:r>
            <a:r>
              <a:rPr lang="en-US" u="sng" dirty="0"/>
              <a:t>state</a:t>
            </a:r>
            <a:r>
              <a:rPr lang="en-US" dirty="0"/>
              <a:t>.</a:t>
            </a:r>
          </a:p>
        </p:txBody>
      </p:sp>
    </p:spTree>
    <p:extLst>
      <p:ext uri="{BB962C8B-B14F-4D97-AF65-F5344CB8AC3E}">
        <p14:creationId xmlns:p14="http://schemas.microsoft.com/office/powerpoint/2010/main" val="31016809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070.CSE105.TuringMachineStateDiagrams.mp4</a:t>
            </a:r>
            <a:endParaRPr lang="en-US" sz="2400" dirty="0"/>
          </a:p>
        </p:txBody>
      </p:sp>
      <p:sp>
        <p:nvSpPr>
          <p:cNvPr id="5" name="Content Placeholder 4">
            <a:extLst>
              <a:ext uri="{FF2B5EF4-FFF2-40B4-BE49-F238E27FC236}">
                <a16:creationId xmlns:a16="http://schemas.microsoft.com/office/drawing/2014/main" id="{790223C0-8E1F-7E42-B7DF-9628DA0FE1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04631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Formal definition of TM</a:t>
            </a:r>
          </a:p>
        </p:txBody>
      </p:sp>
      <p:pic>
        <p:nvPicPr>
          <p:cNvPr id="5" name="Picture 4"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77" y="1113380"/>
            <a:ext cx="7856340" cy="4023360"/>
          </a:xfrm>
          <a:prstGeom prst="rect">
            <a:avLst/>
          </a:prstGeom>
        </p:spPr>
      </p:pic>
      <p:sp>
        <p:nvSpPr>
          <p:cNvPr id="3" name="Cloud Callout 2"/>
          <p:cNvSpPr/>
          <p:nvPr/>
        </p:nvSpPr>
        <p:spPr>
          <a:xfrm>
            <a:off x="5963392" y="4139890"/>
            <a:ext cx="3180608" cy="689982"/>
          </a:xfrm>
          <a:prstGeom prst="cloudCallout">
            <a:avLst>
              <a:gd name="adj1" fmla="val -112762"/>
              <a:gd name="adj2" fmla="val 602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a:t>
            </a:r>
            <a:r>
              <a:rPr lang="en-US" baseline="-25000"/>
              <a:t>reject</a:t>
            </a:r>
            <a:r>
              <a:rPr lang="en-US"/>
              <a:t> ≠ q</a:t>
            </a:r>
            <a:r>
              <a:rPr lang="en-US" baseline="-25000"/>
              <a:t>accept</a:t>
            </a:r>
            <a:endParaRPr lang="en-US"/>
          </a:p>
        </p:txBody>
      </p:sp>
    </p:spTree>
    <p:extLst>
      <p:ext uri="{BB962C8B-B14F-4D97-AF65-F5344CB8AC3E}">
        <p14:creationId xmlns:p14="http://schemas.microsoft.com/office/powerpoint/2010/main" val="20260416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Meven.png"/>
          <p:cNvPicPr>
            <a:picLocks noChangeAspect="1"/>
          </p:cNvPicPr>
          <p:nvPr/>
        </p:nvPicPr>
        <p:blipFill rotWithShape="1">
          <a:blip r:embed="rId2">
            <a:extLst>
              <a:ext uri="{28A0092B-C50C-407E-A947-70E740481C1C}">
                <a14:useLocalDpi xmlns:a14="http://schemas.microsoft.com/office/drawing/2010/main" val="0"/>
              </a:ext>
            </a:extLst>
          </a:blip>
          <a:srcRect l="6635" r="34172" b="14928"/>
          <a:stretch/>
        </p:blipFill>
        <p:spPr>
          <a:xfrm>
            <a:off x="242233" y="667264"/>
            <a:ext cx="3403010" cy="2638899"/>
          </a:xfrm>
          <a:prstGeom prst="rect">
            <a:avLst/>
          </a:prstGeom>
        </p:spPr>
      </p:pic>
      <p:sp>
        <p:nvSpPr>
          <p:cNvPr id="2" name="TextBox 1"/>
          <p:cNvSpPr txBox="1"/>
          <p:nvPr/>
        </p:nvSpPr>
        <p:spPr>
          <a:xfrm>
            <a:off x="506627" y="3306163"/>
            <a:ext cx="6556782" cy="1477328"/>
          </a:xfrm>
          <a:prstGeom prst="rect">
            <a:avLst/>
          </a:prstGeom>
          <a:noFill/>
        </p:spPr>
        <p:txBody>
          <a:bodyPr wrap="square" rtlCol="0">
            <a:spAutoFit/>
          </a:bodyPr>
          <a:lstStyle/>
          <a:p>
            <a:r>
              <a:rPr lang="en-US" err="1"/>
              <a:t>Σ</a:t>
            </a:r>
            <a:endParaRPr lang="en-US" sz="1200">
              <a:solidFill>
                <a:srgbClr val="0432FF"/>
              </a:solidFill>
            </a:endParaRPr>
          </a:p>
          <a:p>
            <a:endParaRPr lang="en-US"/>
          </a:p>
          <a:p>
            <a:r>
              <a:rPr lang="en-US" err="1"/>
              <a:t>Γ</a:t>
            </a:r>
            <a:endParaRPr lang="en-US"/>
          </a:p>
          <a:p>
            <a:endParaRPr lang="en-US"/>
          </a:p>
          <a:p>
            <a:r>
              <a:rPr lang="en-US"/>
              <a:t>𝛅( (q0, 0) )</a:t>
            </a:r>
          </a:p>
        </p:txBody>
      </p:sp>
    </p:spTree>
    <p:extLst>
      <p:ext uri="{BB962C8B-B14F-4D97-AF65-F5344CB8AC3E}">
        <p14:creationId xmlns:p14="http://schemas.microsoft.com/office/powerpoint/2010/main" val="2928456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BA5F3203-D498-BC4F-8FC4-3D92EA664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534"/>
            <a:ext cx="9144000" cy="4881966"/>
          </a:xfrm>
          <a:prstGeom prst="rect">
            <a:avLst/>
          </a:prstGeom>
        </p:spPr>
      </p:pic>
    </p:spTree>
    <p:extLst>
      <p:ext uri="{BB962C8B-B14F-4D97-AF65-F5344CB8AC3E}">
        <p14:creationId xmlns:p14="http://schemas.microsoft.com/office/powerpoint/2010/main" val="14817613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F6854C4-2E9E-D940-9A00-F50D7DD04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3610"/>
            <a:ext cx="9144000" cy="4759890"/>
          </a:xfrm>
          <a:prstGeom prst="rect">
            <a:avLst/>
          </a:prstGeom>
        </p:spPr>
      </p:pic>
    </p:spTree>
    <p:extLst>
      <p:ext uri="{BB962C8B-B14F-4D97-AF65-F5344CB8AC3E}">
        <p14:creationId xmlns:p14="http://schemas.microsoft.com/office/powerpoint/2010/main" val="1955982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(070)</a:t>
            </a:r>
          </a:p>
        </p:txBody>
      </p:sp>
      <p:sp>
        <p:nvSpPr>
          <p:cNvPr id="6" name="Content Placeholder 3">
            <a:extLst>
              <a:ext uri="{FF2B5EF4-FFF2-40B4-BE49-F238E27FC236}">
                <a16:creationId xmlns:a16="http://schemas.microsoft.com/office/drawing/2014/main" id="{A652B7B0-FDE1-BE42-8184-5D05AB4B31D9}"/>
              </a:ext>
            </a:extLst>
          </p:cNvPr>
          <p:cNvSpPr txBox="1">
            <a:spLocks/>
          </p:cNvSpPr>
          <p:nvPr/>
        </p:nvSpPr>
        <p:spPr>
          <a:xfrm>
            <a:off x="457200" y="1418811"/>
            <a:ext cx="8229600" cy="35433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err="1">
                <a:solidFill>
                  <a:srgbClr val="FF375F"/>
                </a:solidFill>
              </a:rPr>
              <a:t>Σ</a:t>
            </a:r>
            <a:r>
              <a:rPr lang="en-US"/>
              <a:t> Input alphabet </a:t>
            </a:r>
            <a:r>
              <a:rPr lang="en-US" sz="1600">
                <a:solidFill>
                  <a:srgbClr val="011893"/>
                </a:solidFill>
              </a:rPr>
              <a:t>(alphabet over which we’re taking strings that may or may not be accepted by our TM.)</a:t>
            </a:r>
          </a:p>
          <a:p>
            <a:pPr marL="0" indent="0">
              <a:buFont typeface="Arial" pitchFamily="34" charset="0"/>
              <a:buNone/>
            </a:pPr>
            <a:endParaRPr lang="en-US">
              <a:solidFill>
                <a:srgbClr val="0432FF"/>
              </a:solidFill>
            </a:endParaRPr>
          </a:p>
          <a:p>
            <a:pPr marL="0" indent="0">
              <a:buFont typeface="Arial" pitchFamily="34" charset="0"/>
              <a:buNone/>
            </a:pPr>
            <a:r>
              <a:rPr lang="en-US" err="1">
                <a:solidFill>
                  <a:srgbClr val="FF375F"/>
                </a:solidFill>
              </a:rPr>
              <a:t>Γ</a:t>
            </a:r>
            <a:r>
              <a:rPr lang="en-US"/>
              <a:t> Tape alphabet </a:t>
            </a:r>
            <a:r>
              <a:rPr lang="en-US" sz="1600">
                <a:solidFill>
                  <a:srgbClr val="011893"/>
                </a:solidFill>
              </a:rPr>
              <a:t>(set of symbols that could potentially appear on the tape)</a:t>
            </a:r>
          </a:p>
          <a:p>
            <a:pPr marL="0" indent="0">
              <a:buFont typeface="Arial" pitchFamily="34" charset="0"/>
              <a:buNone/>
            </a:pPr>
            <a:endParaRPr lang="en-US">
              <a:solidFill>
                <a:srgbClr val="0432FF"/>
              </a:solidFill>
            </a:endParaRPr>
          </a:p>
          <a:p>
            <a:pPr marL="0" indent="0">
              <a:buFont typeface="Arial" pitchFamily="34" charset="0"/>
              <a:buNone/>
            </a:pPr>
            <a:endParaRPr lang="en-US"/>
          </a:p>
        </p:txBody>
      </p:sp>
    </p:spTree>
    <p:extLst>
      <p:ext uri="{BB962C8B-B14F-4D97-AF65-F5344CB8AC3E}">
        <p14:creationId xmlns:p14="http://schemas.microsoft.com/office/powerpoint/2010/main" val="21125176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rmAutofit/>
          </a:bodyPr>
          <a:lstStyle/>
          <a:p>
            <a:r>
              <a:rPr lang="en-US" sz="2400" dirty="0">
                <a:hlinkClick r:id="rId2"/>
              </a:rPr>
              <a:t>071.CSE105.TuringMachineTraceComputation.mp4</a:t>
            </a:r>
            <a:endParaRPr lang="en-US" sz="2400" dirty="0"/>
          </a:p>
        </p:txBody>
      </p:sp>
      <p:sp>
        <p:nvSpPr>
          <p:cNvPr id="3" name="TextBox 2">
            <a:extLst>
              <a:ext uri="{FF2B5EF4-FFF2-40B4-BE49-F238E27FC236}">
                <a16:creationId xmlns:a16="http://schemas.microsoft.com/office/drawing/2014/main" id="{C55F3A7C-CD71-4545-9E11-56189145CA1C}"/>
              </a:ext>
            </a:extLst>
          </p:cNvPr>
          <p:cNvSpPr txBox="1"/>
          <p:nvPr/>
        </p:nvSpPr>
        <p:spPr>
          <a:xfrm>
            <a:off x="576469" y="1417804"/>
            <a:ext cx="7991061" cy="1754326"/>
          </a:xfrm>
          <a:prstGeom prst="rect">
            <a:avLst/>
          </a:prstGeom>
          <a:noFill/>
        </p:spPr>
        <p:txBody>
          <a:bodyPr wrap="square" rtlCol="0">
            <a:spAutoFit/>
          </a:bodyPr>
          <a:lstStyle/>
          <a:p>
            <a:r>
              <a:rPr lang="en-US" i="1" dirty="0"/>
              <a:t>Remember:</a:t>
            </a:r>
          </a:p>
          <a:p>
            <a:endParaRPr lang="en-US" dirty="0"/>
          </a:p>
          <a:p>
            <a:r>
              <a:rPr lang="en-US" sz="2400" dirty="0"/>
              <a:t>If the computation of Turing machine </a:t>
            </a:r>
            <a:r>
              <a:rPr lang="en-US" sz="2400" dirty="0">
                <a:solidFill>
                  <a:srgbClr val="941100"/>
                </a:solidFill>
              </a:rPr>
              <a:t>M1</a:t>
            </a:r>
            <a:r>
              <a:rPr lang="en-US" sz="2400" dirty="0"/>
              <a:t> on string </a:t>
            </a:r>
            <a:r>
              <a:rPr lang="en-US" sz="2400" dirty="0">
                <a:solidFill>
                  <a:srgbClr val="009051"/>
                </a:solidFill>
              </a:rPr>
              <a:t>s</a:t>
            </a:r>
            <a:r>
              <a:rPr lang="en-US" sz="2400" dirty="0"/>
              <a:t> enters a reject state, then </a:t>
            </a:r>
            <a:r>
              <a:rPr lang="en-US" sz="2400" dirty="0">
                <a:solidFill>
                  <a:srgbClr val="009051"/>
                </a:solidFill>
              </a:rPr>
              <a:t>s</a:t>
            </a:r>
            <a:r>
              <a:rPr lang="en-US" sz="2400" dirty="0"/>
              <a:t> is not in the language of </a:t>
            </a:r>
            <a:r>
              <a:rPr lang="en-US" sz="2400" dirty="0">
                <a:solidFill>
                  <a:srgbClr val="941100"/>
                </a:solidFill>
              </a:rPr>
              <a:t>M1</a:t>
            </a:r>
            <a:r>
              <a:rPr lang="en-US" sz="2400" dirty="0"/>
              <a:t>.    </a:t>
            </a:r>
          </a:p>
          <a:p>
            <a:r>
              <a:rPr lang="en-US" sz="2400" dirty="0"/>
              <a:t>					i.e. </a:t>
            </a:r>
            <a:r>
              <a:rPr lang="en-US" sz="2400" dirty="0">
                <a:solidFill>
                  <a:srgbClr val="009051"/>
                </a:solidFill>
              </a:rPr>
              <a:t>s</a:t>
            </a:r>
            <a:r>
              <a:rPr lang="en-US" sz="2400" dirty="0"/>
              <a:t> </a:t>
            </a:r>
            <a:r>
              <a:rPr lang="en-US" dirty="0"/>
              <a:t>∉</a:t>
            </a:r>
            <a:r>
              <a:rPr lang="en-US" sz="2400" dirty="0"/>
              <a:t> L(</a:t>
            </a:r>
            <a:r>
              <a:rPr lang="en-US" sz="2400" dirty="0">
                <a:solidFill>
                  <a:srgbClr val="941100"/>
                </a:solidFill>
              </a:rPr>
              <a:t>M1</a:t>
            </a:r>
            <a:r>
              <a:rPr lang="en-US" sz="2400" dirty="0"/>
              <a:t>)</a:t>
            </a:r>
          </a:p>
        </p:txBody>
      </p:sp>
    </p:spTree>
    <p:extLst>
      <p:ext uri="{BB962C8B-B14F-4D97-AF65-F5344CB8AC3E}">
        <p14:creationId xmlns:p14="http://schemas.microsoft.com/office/powerpoint/2010/main" val="35134611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Meven.png"/>
          <p:cNvPicPr>
            <a:picLocks noChangeAspect="1"/>
          </p:cNvPicPr>
          <p:nvPr/>
        </p:nvPicPr>
        <p:blipFill rotWithShape="1">
          <a:blip r:embed="rId2">
            <a:extLst>
              <a:ext uri="{28A0092B-C50C-407E-A947-70E740481C1C}">
                <a14:useLocalDpi xmlns:a14="http://schemas.microsoft.com/office/drawing/2010/main" val="0"/>
              </a:ext>
            </a:extLst>
          </a:blip>
          <a:srcRect l="6635" r="34172" b="14928"/>
          <a:stretch/>
        </p:blipFill>
        <p:spPr>
          <a:xfrm>
            <a:off x="242233" y="667264"/>
            <a:ext cx="3403010" cy="263889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243" y="667264"/>
            <a:ext cx="4432300" cy="3251200"/>
          </a:xfrm>
          <a:prstGeom prst="rect">
            <a:avLst/>
          </a:prstGeom>
        </p:spPr>
      </p:pic>
    </p:spTree>
    <p:extLst>
      <p:ext uri="{BB962C8B-B14F-4D97-AF65-F5344CB8AC3E}">
        <p14:creationId xmlns:p14="http://schemas.microsoft.com/office/powerpoint/2010/main" val="2007758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automatically generated">
            <a:extLst>
              <a:ext uri="{FF2B5EF4-FFF2-40B4-BE49-F238E27FC236}">
                <a16:creationId xmlns:a16="http://schemas.microsoft.com/office/drawing/2014/main" id="{6A91D256-F9E3-4E29-8337-EE4F1DC93265}"/>
              </a:ext>
            </a:extLst>
          </p:cNvPr>
          <p:cNvPicPr>
            <a:picLocks noChangeAspect="1"/>
          </p:cNvPicPr>
          <p:nvPr/>
        </p:nvPicPr>
        <p:blipFill>
          <a:blip r:embed="rId2"/>
          <a:stretch>
            <a:fillRect/>
          </a:stretch>
        </p:blipFill>
        <p:spPr>
          <a:xfrm>
            <a:off x="3875" y="-767"/>
            <a:ext cx="9136250" cy="5106287"/>
          </a:xfrm>
          <a:prstGeom prst="rect">
            <a:avLst/>
          </a:prstGeom>
        </p:spPr>
      </p:pic>
    </p:spTree>
    <p:extLst>
      <p:ext uri="{BB962C8B-B14F-4D97-AF65-F5344CB8AC3E}">
        <p14:creationId xmlns:p14="http://schemas.microsoft.com/office/powerpoint/2010/main" val="2552422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599A8954-3AB9-C84E-9DCF-83B913CBF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731"/>
            <a:ext cx="9144000" cy="4776509"/>
          </a:xfrm>
          <a:prstGeom prst="rect">
            <a:avLst/>
          </a:prstGeom>
        </p:spPr>
      </p:pic>
    </p:spTree>
    <p:extLst>
      <p:ext uri="{BB962C8B-B14F-4D97-AF65-F5344CB8AC3E}">
        <p14:creationId xmlns:p14="http://schemas.microsoft.com/office/powerpoint/2010/main" val="30313766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7829D2E-8CF4-334F-A876-53A0DD819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589"/>
            <a:ext cx="9144000" cy="4690844"/>
          </a:xfrm>
          <a:prstGeom prst="rect">
            <a:avLst/>
          </a:prstGeom>
        </p:spPr>
      </p:pic>
    </p:spTree>
    <p:extLst>
      <p:ext uri="{BB962C8B-B14F-4D97-AF65-F5344CB8AC3E}">
        <p14:creationId xmlns:p14="http://schemas.microsoft.com/office/powerpoint/2010/main" val="23581084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(071)</a:t>
            </a:r>
          </a:p>
        </p:txBody>
      </p:sp>
      <p:sp>
        <p:nvSpPr>
          <p:cNvPr id="4" name="Content Placeholder 3">
            <a:extLst>
              <a:ext uri="{FF2B5EF4-FFF2-40B4-BE49-F238E27FC236}">
                <a16:creationId xmlns:a16="http://schemas.microsoft.com/office/drawing/2014/main" id="{E04AB448-A862-CC4C-9D56-ADD1756E856A}"/>
              </a:ext>
            </a:extLst>
          </p:cNvPr>
          <p:cNvSpPr>
            <a:spLocks noGrp="1"/>
          </p:cNvSpPr>
          <p:nvPr>
            <p:ph idx="1"/>
          </p:nvPr>
        </p:nvSpPr>
        <p:spPr>
          <a:xfrm>
            <a:off x="457200" y="1200150"/>
            <a:ext cx="8229600" cy="3543300"/>
          </a:xfrm>
        </p:spPr>
        <p:txBody>
          <a:bodyPr/>
          <a:lstStyle/>
          <a:p>
            <a:pPr marL="0" indent="0">
              <a:buNone/>
            </a:pPr>
            <a:r>
              <a:rPr lang="en-US" dirty="0">
                <a:solidFill>
                  <a:srgbClr val="FF375F"/>
                </a:solidFill>
              </a:rPr>
              <a:t>Transition</a:t>
            </a:r>
            <a:r>
              <a:rPr lang="zh-CN" altLang="en-US" dirty="0">
                <a:solidFill>
                  <a:srgbClr val="FF375F"/>
                </a:solidFill>
              </a:rPr>
              <a:t> </a:t>
            </a:r>
            <a:r>
              <a:rPr lang="en-US" altLang="zh-CN" dirty="0">
                <a:solidFill>
                  <a:srgbClr val="FF375F"/>
                </a:solidFill>
              </a:rPr>
              <a:t>function</a:t>
            </a:r>
          </a:p>
          <a:p>
            <a:pPr marL="0" indent="0">
              <a:buNone/>
            </a:pPr>
            <a:r>
              <a:rPr lang="en-US" altLang="zh-CN" dirty="0"/>
              <a:t>is a </a:t>
            </a:r>
            <a:r>
              <a:rPr lang="en-US" altLang="zh-CN" b="1" dirty="0"/>
              <a:t>well-defined</a:t>
            </a:r>
            <a:r>
              <a:rPr lang="en-US" altLang="zh-CN" dirty="0"/>
              <a:t> function with output defined for every possible input.</a:t>
            </a:r>
          </a:p>
          <a:p>
            <a:pPr marL="0" indent="0">
              <a:buNone/>
            </a:pPr>
            <a:endParaRPr lang="en-US" altLang="zh-CN" dirty="0"/>
          </a:p>
        </p:txBody>
      </p:sp>
      <p:pic>
        <p:nvPicPr>
          <p:cNvPr id="5" name="Picture 4" descr="latex-image-1.png">
            <a:extLst>
              <a:ext uri="{FF2B5EF4-FFF2-40B4-BE49-F238E27FC236}">
                <a16:creationId xmlns:a16="http://schemas.microsoft.com/office/drawing/2014/main" id="{B539604D-86AC-3340-A97A-83AE7A2A502D}"/>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58295" r="23475" b="32316"/>
          <a:stretch/>
        </p:blipFill>
        <p:spPr>
          <a:xfrm>
            <a:off x="3240156" y="1265581"/>
            <a:ext cx="5532783" cy="377687"/>
          </a:xfrm>
          <a:prstGeom prst="rect">
            <a:avLst/>
          </a:prstGeom>
        </p:spPr>
      </p:pic>
    </p:spTree>
    <p:extLst>
      <p:ext uri="{BB962C8B-B14F-4D97-AF65-F5344CB8AC3E}">
        <p14:creationId xmlns:p14="http://schemas.microsoft.com/office/powerpoint/2010/main" val="3863686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CBEC-127D-466F-A66F-433D2A2369AA}"/>
              </a:ext>
            </a:extLst>
          </p:cNvPr>
          <p:cNvSpPr>
            <a:spLocks noGrp="1"/>
          </p:cNvSpPr>
          <p:nvPr>
            <p:ph type="title"/>
          </p:nvPr>
        </p:nvSpPr>
        <p:spPr/>
        <p:txBody>
          <a:bodyPr/>
          <a:lstStyle/>
          <a:p>
            <a:r>
              <a:rPr lang="en-US">
                <a:solidFill>
                  <a:srgbClr val="00B050"/>
                </a:solidFill>
              </a:rPr>
              <a:t>Some nuances of a TM</a:t>
            </a:r>
          </a:p>
        </p:txBody>
      </p:sp>
      <p:pic>
        <p:nvPicPr>
          <p:cNvPr id="5" name="Content Placeholder 4">
            <a:extLst>
              <a:ext uri="{FF2B5EF4-FFF2-40B4-BE49-F238E27FC236}">
                <a16:creationId xmlns:a16="http://schemas.microsoft.com/office/drawing/2014/main" id="{C22231A6-A46D-41D2-94B2-2161D7BE252A}"/>
              </a:ext>
            </a:extLst>
          </p:cNvPr>
          <p:cNvPicPr>
            <a:picLocks noGrp="1" noChangeAspect="1"/>
          </p:cNvPicPr>
          <p:nvPr>
            <p:ph idx="1"/>
          </p:nvPr>
        </p:nvPicPr>
        <p:blipFill>
          <a:blip r:embed="rId2"/>
          <a:stretch>
            <a:fillRect/>
          </a:stretch>
        </p:blipFill>
        <p:spPr>
          <a:xfrm>
            <a:off x="457200" y="1589567"/>
            <a:ext cx="8229600" cy="2398802"/>
          </a:xfrm>
        </p:spPr>
      </p:pic>
      <p:sp>
        <p:nvSpPr>
          <p:cNvPr id="3" name="TextBox 2">
            <a:extLst>
              <a:ext uri="{FF2B5EF4-FFF2-40B4-BE49-F238E27FC236}">
                <a16:creationId xmlns:a16="http://schemas.microsoft.com/office/drawing/2014/main" id="{3C87308F-80CC-4D9B-BB9A-29743898D6E6}"/>
              </a:ext>
            </a:extLst>
          </p:cNvPr>
          <p:cNvSpPr txBox="1"/>
          <p:nvPr/>
        </p:nvSpPr>
        <p:spPr>
          <a:xfrm>
            <a:off x="457200" y="996951"/>
            <a:ext cx="4805916" cy="369332"/>
          </a:xfrm>
          <a:prstGeom prst="rect">
            <a:avLst/>
          </a:prstGeom>
          <a:noFill/>
        </p:spPr>
        <p:txBody>
          <a:bodyPr wrap="square" rtlCol="0">
            <a:spAutoFit/>
          </a:bodyPr>
          <a:lstStyle/>
          <a:p>
            <a:r>
              <a:rPr lang="en-US">
                <a:solidFill>
                  <a:srgbClr val="00B050"/>
                </a:solidFill>
              </a:rPr>
              <a:t>Example 1</a:t>
            </a:r>
          </a:p>
        </p:txBody>
      </p:sp>
      <p:sp>
        <p:nvSpPr>
          <p:cNvPr id="4" name="TextBox 3">
            <a:extLst>
              <a:ext uri="{FF2B5EF4-FFF2-40B4-BE49-F238E27FC236}">
                <a16:creationId xmlns:a16="http://schemas.microsoft.com/office/drawing/2014/main" id="{568C7411-07BC-4D4E-8FBF-AE03CA69B82B}"/>
              </a:ext>
            </a:extLst>
          </p:cNvPr>
          <p:cNvSpPr txBox="1"/>
          <p:nvPr/>
        </p:nvSpPr>
        <p:spPr>
          <a:xfrm>
            <a:off x="6528391" y="1075484"/>
            <a:ext cx="2158409" cy="646331"/>
          </a:xfrm>
          <a:prstGeom prst="rect">
            <a:avLst/>
          </a:prstGeom>
          <a:noFill/>
        </p:spPr>
        <p:txBody>
          <a:bodyPr wrap="square" rtlCol="0">
            <a:spAutoFit/>
          </a:bodyPr>
          <a:lstStyle/>
          <a:p>
            <a:r>
              <a:rPr lang="en-US"/>
              <a:t>Ch. 3 Exercises pg. 188</a:t>
            </a:r>
          </a:p>
        </p:txBody>
      </p:sp>
    </p:spTree>
    <p:extLst>
      <p:ext uri="{BB962C8B-B14F-4D97-AF65-F5344CB8AC3E}">
        <p14:creationId xmlns:p14="http://schemas.microsoft.com/office/powerpoint/2010/main" val="3885060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CBEC-127D-466F-A66F-433D2A2369AA}"/>
              </a:ext>
            </a:extLst>
          </p:cNvPr>
          <p:cNvSpPr>
            <a:spLocks noGrp="1"/>
          </p:cNvSpPr>
          <p:nvPr>
            <p:ph type="title"/>
          </p:nvPr>
        </p:nvSpPr>
        <p:spPr/>
        <p:txBody>
          <a:bodyPr/>
          <a:lstStyle/>
          <a:p>
            <a:r>
              <a:rPr lang="en-US">
                <a:solidFill>
                  <a:srgbClr val="00B050"/>
                </a:solidFill>
              </a:rPr>
              <a:t>Tracing the computation of a TM</a:t>
            </a:r>
          </a:p>
        </p:txBody>
      </p:sp>
      <p:pic>
        <p:nvPicPr>
          <p:cNvPr id="5" name="Content Placeholder 4">
            <a:extLst>
              <a:ext uri="{FF2B5EF4-FFF2-40B4-BE49-F238E27FC236}">
                <a16:creationId xmlns:a16="http://schemas.microsoft.com/office/drawing/2014/main" id="{7DDA0DAF-64A8-4ED8-8281-7CC2CC008E5D}"/>
              </a:ext>
            </a:extLst>
          </p:cNvPr>
          <p:cNvPicPr>
            <a:picLocks noGrp="1" noChangeAspect="1"/>
          </p:cNvPicPr>
          <p:nvPr>
            <p:ph idx="1"/>
          </p:nvPr>
        </p:nvPicPr>
        <p:blipFill>
          <a:blip r:embed="rId2"/>
          <a:stretch>
            <a:fillRect/>
          </a:stretch>
        </p:blipFill>
        <p:spPr>
          <a:xfrm>
            <a:off x="41306" y="1561251"/>
            <a:ext cx="5420507" cy="1518448"/>
          </a:xfrm>
        </p:spPr>
      </p:pic>
      <p:pic>
        <p:nvPicPr>
          <p:cNvPr id="7" name="Picture 6">
            <a:extLst>
              <a:ext uri="{FF2B5EF4-FFF2-40B4-BE49-F238E27FC236}">
                <a16:creationId xmlns:a16="http://schemas.microsoft.com/office/drawing/2014/main" id="{EB259F12-4FA3-452F-A20D-C555645810A4}"/>
              </a:ext>
            </a:extLst>
          </p:cNvPr>
          <p:cNvPicPr>
            <a:picLocks noChangeAspect="1"/>
          </p:cNvPicPr>
          <p:nvPr/>
        </p:nvPicPr>
        <p:blipFill>
          <a:blip r:embed="rId3"/>
          <a:stretch>
            <a:fillRect/>
          </a:stretch>
        </p:blipFill>
        <p:spPr>
          <a:xfrm>
            <a:off x="4482622" y="1991150"/>
            <a:ext cx="4565685" cy="3008202"/>
          </a:xfrm>
          <a:prstGeom prst="rect">
            <a:avLst/>
          </a:prstGeom>
        </p:spPr>
      </p:pic>
      <p:sp>
        <p:nvSpPr>
          <p:cNvPr id="8" name="TextBox 7">
            <a:extLst>
              <a:ext uri="{FF2B5EF4-FFF2-40B4-BE49-F238E27FC236}">
                <a16:creationId xmlns:a16="http://schemas.microsoft.com/office/drawing/2014/main" id="{0685F6AA-9722-4833-A4E0-BD23EBD23683}"/>
              </a:ext>
            </a:extLst>
          </p:cNvPr>
          <p:cNvSpPr txBox="1"/>
          <p:nvPr/>
        </p:nvSpPr>
        <p:spPr>
          <a:xfrm>
            <a:off x="760504" y="4000500"/>
            <a:ext cx="3057307" cy="646331"/>
          </a:xfrm>
          <a:prstGeom prst="rect">
            <a:avLst/>
          </a:prstGeom>
          <a:noFill/>
        </p:spPr>
        <p:txBody>
          <a:bodyPr wrap="square" rtlCol="0">
            <a:spAutoFit/>
          </a:bodyPr>
          <a:lstStyle/>
          <a:p>
            <a:r>
              <a:rPr lang="en-US"/>
              <a:t>TM, M2 from Example 3.7 for reference</a:t>
            </a:r>
          </a:p>
        </p:txBody>
      </p:sp>
      <p:sp>
        <p:nvSpPr>
          <p:cNvPr id="3" name="TextBox 2">
            <a:extLst>
              <a:ext uri="{FF2B5EF4-FFF2-40B4-BE49-F238E27FC236}">
                <a16:creationId xmlns:a16="http://schemas.microsoft.com/office/drawing/2014/main" id="{53F1416C-4B37-4514-8DC6-CEE70D432822}"/>
              </a:ext>
            </a:extLst>
          </p:cNvPr>
          <p:cNvSpPr txBox="1"/>
          <p:nvPr/>
        </p:nvSpPr>
        <p:spPr>
          <a:xfrm>
            <a:off x="457200" y="1063256"/>
            <a:ext cx="8357191" cy="369332"/>
          </a:xfrm>
          <a:prstGeom prst="rect">
            <a:avLst/>
          </a:prstGeom>
          <a:noFill/>
        </p:spPr>
        <p:txBody>
          <a:bodyPr wrap="square" rtlCol="0">
            <a:spAutoFit/>
          </a:bodyPr>
          <a:lstStyle/>
          <a:p>
            <a:r>
              <a:rPr lang="en-US">
                <a:solidFill>
                  <a:srgbClr val="00B050"/>
                </a:solidFill>
              </a:rPr>
              <a:t>Example 2</a:t>
            </a:r>
          </a:p>
        </p:txBody>
      </p:sp>
      <p:sp>
        <p:nvSpPr>
          <p:cNvPr id="4" name="TextBox 3">
            <a:extLst>
              <a:ext uri="{FF2B5EF4-FFF2-40B4-BE49-F238E27FC236}">
                <a16:creationId xmlns:a16="http://schemas.microsoft.com/office/drawing/2014/main" id="{7235826A-EFED-408C-8821-6CB65514998B}"/>
              </a:ext>
            </a:extLst>
          </p:cNvPr>
          <p:cNvSpPr txBox="1"/>
          <p:nvPr/>
        </p:nvSpPr>
        <p:spPr>
          <a:xfrm>
            <a:off x="6528391" y="1075484"/>
            <a:ext cx="2158409" cy="646331"/>
          </a:xfrm>
          <a:prstGeom prst="rect">
            <a:avLst/>
          </a:prstGeom>
          <a:noFill/>
        </p:spPr>
        <p:txBody>
          <a:bodyPr wrap="square" rtlCol="0">
            <a:spAutoFit/>
          </a:bodyPr>
          <a:lstStyle/>
          <a:p>
            <a:r>
              <a:rPr lang="en-US"/>
              <a:t>Ch. 3 Exercises pg. 187</a:t>
            </a:r>
          </a:p>
        </p:txBody>
      </p:sp>
    </p:spTree>
    <p:extLst>
      <p:ext uri="{BB962C8B-B14F-4D97-AF65-F5344CB8AC3E}">
        <p14:creationId xmlns:p14="http://schemas.microsoft.com/office/powerpoint/2010/main" val="232793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CBEC-127D-466F-A66F-433D2A2369AA}"/>
              </a:ext>
            </a:extLst>
          </p:cNvPr>
          <p:cNvSpPr>
            <a:spLocks noGrp="1"/>
          </p:cNvSpPr>
          <p:nvPr>
            <p:ph type="title"/>
          </p:nvPr>
        </p:nvSpPr>
        <p:spPr/>
        <p:txBody>
          <a:bodyPr/>
          <a:lstStyle/>
          <a:p>
            <a:r>
              <a:rPr lang="en-US">
                <a:solidFill>
                  <a:srgbClr val="00B050"/>
                </a:solidFill>
                <a:cs typeface="Arial"/>
              </a:rPr>
              <a:t>Example 1 Solution</a:t>
            </a:r>
            <a:endParaRPr lang="en-US">
              <a:ea typeface="+mj-lt"/>
              <a:cs typeface="+mj-lt"/>
            </a:endParaRPr>
          </a:p>
        </p:txBody>
      </p:sp>
      <p:pic>
        <p:nvPicPr>
          <p:cNvPr id="5" name="Content Placeholder 4">
            <a:extLst>
              <a:ext uri="{FF2B5EF4-FFF2-40B4-BE49-F238E27FC236}">
                <a16:creationId xmlns:a16="http://schemas.microsoft.com/office/drawing/2014/main" id="{59F4FC27-5AD0-4A52-8900-BF9C4454EEEF}"/>
              </a:ext>
            </a:extLst>
          </p:cNvPr>
          <p:cNvPicPr>
            <a:picLocks noGrp="1" noChangeAspect="1"/>
          </p:cNvPicPr>
          <p:nvPr>
            <p:ph idx="1"/>
          </p:nvPr>
        </p:nvPicPr>
        <p:blipFill>
          <a:blip r:embed="rId2"/>
          <a:stretch>
            <a:fillRect/>
          </a:stretch>
        </p:blipFill>
        <p:spPr>
          <a:xfrm>
            <a:off x="457200" y="1143000"/>
            <a:ext cx="8229600" cy="2235530"/>
          </a:xfrm>
        </p:spPr>
      </p:pic>
      <p:sp>
        <p:nvSpPr>
          <p:cNvPr id="3" name="TextBox 2">
            <a:extLst>
              <a:ext uri="{FF2B5EF4-FFF2-40B4-BE49-F238E27FC236}">
                <a16:creationId xmlns:a16="http://schemas.microsoft.com/office/drawing/2014/main" id="{57D877B2-6B09-4C7F-8116-C6AC17EC9CB3}"/>
              </a:ext>
            </a:extLst>
          </p:cNvPr>
          <p:cNvSpPr txBox="1"/>
          <p:nvPr/>
        </p:nvSpPr>
        <p:spPr>
          <a:xfrm>
            <a:off x="6804837" y="4218065"/>
            <a:ext cx="1998921" cy="646331"/>
          </a:xfrm>
          <a:prstGeom prst="rect">
            <a:avLst/>
          </a:prstGeom>
          <a:noFill/>
        </p:spPr>
        <p:txBody>
          <a:bodyPr wrap="square" rtlCol="0">
            <a:spAutoFit/>
          </a:bodyPr>
          <a:lstStyle/>
          <a:p>
            <a:r>
              <a:rPr lang="en-US"/>
              <a:t>Ch. 3 Solutions pg. 190</a:t>
            </a:r>
          </a:p>
        </p:txBody>
      </p:sp>
    </p:spTree>
    <p:extLst>
      <p:ext uri="{BB962C8B-B14F-4D97-AF65-F5344CB8AC3E}">
        <p14:creationId xmlns:p14="http://schemas.microsoft.com/office/powerpoint/2010/main" val="3416128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CBEC-127D-466F-A66F-433D2A2369AA}"/>
              </a:ext>
            </a:extLst>
          </p:cNvPr>
          <p:cNvSpPr>
            <a:spLocks noGrp="1"/>
          </p:cNvSpPr>
          <p:nvPr>
            <p:ph type="title"/>
          </p:nvPr>
        </p:nvSpPr>
        <p:spPr/>
        <p:txBody>
          <a:bodyPr/>
          <a:lstStyle/>
          <a:p>
            <a:r>
              <a:rPr lang="en-US">
                <a:solidFill>
                  <a:srgbClr val="00B050"/>
                </a:solidFill>
                <a:cs typeface="Arial"/>
              </a:rPr>
              <a:t>Example 2 Solution</a:t>
            </a:r>
            <a:endParaRPr lang="en-US">
              <a:ea typeface="+mj-lt"/>
              <a:cs typeface="+mj-lt"/>
            </a:endParaRPr>
          </a:p>
        </p:txBody>
      </p:sp>
      <p:pic>
        <p:nvPicPr>
          <p:cNvPr id="12" name="Picture 11">
            <a:extLst>
              <a:ext uri="{FF2B5EF4-FFF2-40B4-BE49-F238E27FC236}">
                <a16:creationId xmlns:a16="http://schemas.microsoft.com/office/drawing/2014/main" id="{7F7DF1A9-A3EE-4107-A652-39C900B524F9}"/>
              </a:ext>
            </a:extLst>
          </p:cNvPr>
          <p:cNvPicPr>
            <a:picLocks noChangeAspect="1"/>
          </p:cNvPicPr>
          <p:nvPr/>
        </p:nvPicPr>
        <p:blipFill>
          <a:blip r:embed="rId2"/>
          <a:stretch>
            <a:fillRect/>
          </a:stretch>
        </p:blipFill>
        <p:spPr>
          <a:xfrm>
            <a:off x="335047" y="1143000"/>
            <a:ext cx="8473905" cy="3168140"/>
          </a:xfrm>
          <a:prstGeom prst="rect">
            <a:avLst/>
          </a:prstGeom>
        </p:spPr>
      </p:pic>
    </p:spTree>
    <p:extLst>
      <p:ext uri="{BB962C8B-B14F-4D97-AF65-F5344CB8AC3E}">
        <p14:creationId xmlns:p14="http://schemas.microsoft.com/office/powerpoint/2010/main" val="4160672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0B35-FB33-0D47-9090-B3D6C67D29D8}"/>
              </a:ext>
            </a:extLst>
          </p:cNvPr>
          <p:cNvSpPr>
            <a:spLocks noGrp="1"/>
          </p:cNvSpPr>
          <p:nvPr>
            <p:ph type="title"/>
          </p:nvPr>
        </p:nvSpPr>
        <p:spPr/>
        <p:txBody>
          <a:bodyPr/>
          <a:lstStyle/>
          <a:p>
            <a:r>
              <a:rPr lang="en-US" dirty="0">
                <a:solidFill>
                  <a:srgbClr val="00B050"/>
                </a:solidFill>
              </a:rPr>
              <a:t>Friday FAQ (068-071)</a:t>
            </a:r>
          </a:p>
        </p:txBody>
      </p:sp>
      <p:sp>
        <p:nvSpPr>
          <p:cNvPr id="3" name="Content Placeholder 2">
            <a:extLst>
              <a:ext uri="{FF2B5EF4-FFF2-40B4-BE49-F238E27FC236}">
                <a16:creationId xmlns:a16="http://schemas.microsoft.com/office/drawing/2014/main" id="{903F6151-235B-C44A-9BA5-AB85B9FC1045}"/>
              </a:ext>
            </a:extLst>
          </p:cNvPr>
          <p:cNvSpPr>
            <a:spLocks noGrp="1"/>
          </p:cNvSpPr>
          <p:nvPr>
            <p:ph idx="1"/>
          </p:nvPr>
        </p:nvSpPr>
        <p:spPr>
          <a:xfrm>
            <a:off x="457200" y="1200150"/>
            <a:ext cx="8229600" cy="3589794"/>
          </a:xfrm>
        </p:spPr>
        <p:txBody>
          <a:bodyPr vert="horz" lIns="91440" tIns="45720" rIns="91440" bIns="45720" rtlCol="0" anchor="t">
            <a:normAutofit fontScale="85000" lnSpcReduction="10000"/>
          </a:bodyPr>
          <a:lstStyle/>
          <a:p>
            <a:r>
              <a:rPr lang="en-US" sz="2000" b="1"/>
              <a:t>Q:</a:t>
            </a:r>
            <a:r>
              <a:rPr lang="en-US" sz="2000"/>
              <a:t> "How do we determine the language a TM recognizes?"</a:t>
            </a:r>
            <a:endParaRPr lang="en-US" sz="2000">
              <a:cs typeface="Arial"/>
            </a:endParaRPr>
          </a:p>
          <a:p>
            <a:r>
              <a:rPr lang="en-US" sz="2000" b="1"/>
              <a:t>A: </a:t>
            </a:r>
            <a:r>
              <a:rPr lang="en-US" sz="2000"/>
              <a:t>Just like in Chapter 1 and Chapter 2, inferring the language that a machine recognizes from its state diagram is not easy. One strategy is to try to describe the role of each state in a computation of the TM and break into cases based on how the computation depends on the input string.</a:t>
            </a:r>
            <a:endParaRPr lang="en-US" sz="2000" b="1">
              <a:cs typeface="Arial"/>
            </a:endParaRPr>
          </a:p>
          <a:p>
            <a:endParaRPr lang="en-US" sz="2000">
              <a:cs typeface="Arial"/>
            </a:endParaRPr>
          </a:p>
          <a:p>
            <a:r>
              <a:rPr lang="en-US" sz="2000" b="1"/>
              <a:t>Q:</a:t>
            </a:r>
            <a:r>
              <a:rPr lang="en-US" sz="2000"/>
              <a:t> "What happens when the accept state is on the same state as the reject state?"</a:t>
            </a:r>
            <a:endParaRPr lang="en-US" sz="2000">
              <a:cs typeface="Arial"/>
            </a:endParaRPr>
          </a:p>
          <a:p>
            <a:r>
              <a:rPr lang="en-US" sz="2000" b="1"/>
              <a:t>A:</a:t>
            </a:r>
            <a:r>
              <a:rPr lang="en-US" sz="2000"/>
              <a:t> The accept state and reject state cannot be the same, by the definition of TMs.</a:t>
            </a:r>
            <a:endParaRPr lang="en-US" sz="2000">
              <a:cs typeface="Arial"/>
            </a:endParaRPr>
          </a:p>
          <a:p>
            <a:pPr marL="0" indent="0">
              <a:buNone/>
            </a:pPr>
            <a:endParaRPr lang="en-US" sz="2000">
              <a:cs typeface="Arial"/>
            </a:endParaRPr>
          </a:p>
          <a:p>
            <a:r>
              <a:rPr lang="en-US" sz="2000" b="1">
                <a:cs typeface="Arial"/>
              </a:rPr>
              <a:t>Q:</a:t>
            </a:r>
            <a:r>
              <a:rPr lang="en-US" sz="2000">
                <a:cs typeface="Arial"/>
              </a:rPr>
              <a:t> "Can a Turing machine start reading symbols from the middle of the tape?"</a:t>
            </a:r>
          </a:p>
          <a:p>
            <a:r>
              <a:rPr lang="en-US" sz="2000" b="1">
                <a:cs typeface="Arial"/>
              </a:rPr>
              <a:t>A:</a:t>
            </a:r>
            <a:r>
              <a:rPr lang="en-US" sz="2000">
                <a:cs typeface="Arial"/>
              </a:rPr>
              <a:t> No, it will always start at the leftmost position on the tape.</a:t>
            </a:r>
          </a:p>
        </p:txBody>
      </p:sp>
    </p:spTree>
    <p:extLst>
      <p:ext uri="{BB962C8B-B14F-4D97-AF65-F5344CB8AC3E}">
        <p14:creationId xmlns:p14="http://schemas.microsoft.com/office/powerpoint/2010/main" val="8713355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0B35-FB33-0D47-9090-B3D6C67D29D8}"/>
              </a:ext>
            </a:extLst>
          </p:cNvPr>
          <p:cNvSpPr>
            <a:spLocks noGrp="1"/>
          </p:cNvSpPr>
          <p:nvPr>
            <p:ph type="title"/>
          </p:nvPr>
        </p:nvSpPr>
        <p:spPr/>
        <p:txBody>
          <a:bodyPr/>
          <a:lstStyle/>
          <a:p>
            <a:r>
              <a:rPr lang="en-US" dirty="0">
                <a:solidFill>
                  <a:srgbClr val="00B050"/>
                </a:solidFill>
              </a:rPr>
              <a:t>Friday FAQ (068-071) cont.</a:t>
            </a:r>
          </a:p>
        </p:txBody>
      </p:sp>
      <p:sp>
        <p:nvSpPr>
          <p:cNvPr id="3" name="Content Placeholder 2">
            <a:extLst>
              <a:ext uri="{FF2B5EF4-FFF2-40B4-BE49-F238E27FC236}">
                <a16:creationId xmlns:a16="http://schemas.microsoft.com/office/drawing/2014/main" id="{903F6151-235B-C44A-9BA5-AB85B9FC1045}"/>
              </a:ext>
            </a:extLst>
          </p:cNvPr>
          <p:cNvSpPr>
            <a:spLocks noGrp="1"/>
          </p:cNvSpPr>
          <p:nvPr>
            <p:ph idx="1"/>
          </p:nvPr>
        </p:nvSpPr>
        <p:spPr/>
        <p:txBody>
          <a:bodyPr vert="horz" lIns="91440" tIns="45720" rIns="91440" bIns="45720" rtlCol="0" anchor="t">
            <a:normAutofit/>
          </a:bodyPr>
          <a:lstStyle/>
          <a:p>
            <a:r>
              <a:rPr lang="en-US" sz="2000" b="1"/>
              <a:t>Q:</a:t>
            </a:r>
            <a:r>
              <a:rPr lang="en-US" sz="2000"/>
              <a:t> "Do all Turing machines have to have both an accept state and a reject state?"</a:t>
            </a:r>
            <a:endParaRPr lang="en-US" sz="2000">
              <a:cs typeface="Arial"/>
            </a:endParaRPr>
          </a:p>
          <a:p>
            <a:r>
              <a:rPr lang="en-US" sz="2000" b="1"/>
              <a:t>A:</a:t>
            </a:r>
            <a:r>
              <a:rPr lang="en-US" sz="2000"/>
              <a:t> Yes, however, the reject state is often not shown in the state diagram. By convention, any missing transitions in the state diagram are transitions to the reject state.</a:t>
            </a:r>
            <a:endParaRPr lang="en-US" sz="2000">
              <a:cs typeface="Arial"/>
            </a:endParaRPr>
          </a:p>
          <a:p>
            <a:endParaRPr lang="en-US" sz="2000">
              <a:cs typeface="Arial"/>
            </a:endParaRPr>
          </a:p>
          <a:p>
            <a:r>
              <a:rPr lang="en-US" sz="2000" b="1">
                <a:cs typeface="Arial"/>
              </a:rPr>
              <a:t>Q:</a:t>
            </a:r>
            <a:r>
              <a:rPr lang="en-US" sz="2000">
                <a:cs typeface="Arial"/>
              </a:rPr>
              <a:t> Can the blank symbol be a symbol in the language of a Turing machine?</a:t>
            </a:r>
          </a:p>
          <a:p>
            <a:r>
              <a:rPr lang="en-US" sz="2000" b="1">
                <a:cs typeface="Arial"/>
              </a:rPr>
              <a:t>A:</a:t>
            </a:r>
            <a:r>
              <a:rPr lang="en-US" sz="2000">
                <a:cs typeface="Arial"/>
              </a:rPr>
              <a:t> No. The blank symbol is never a part of the input alphabet: it is a special symbol that indicates the tape head is scanning a blank cell. </a:t>
            </a:r>
          </a:p>
          <a:p>
            <a:endParaRPr lang="en-US" sz="2000">
              <a:cs typeface="Arial"/>
            </a:endParaRPr>
          </a:p>
          <a:p>
            <a:endParaRPr lang="en-US">
              <a:cs typeface="Arial"/>
            </a:endParaRPr>
          </a:p>
        </p:txBody>
      </p:sp>
    </p:spTree>
    <p:extLst>
      <p:ext uri="{BB962C8B-B14F-4D97-AF65-F5344CB8AC3E}">
        <p14:creationId xmlns:p14="http://schemas.microsoft.com/office/powerpoint/2010/main" val="39247355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B8E2A-7509-4A2C-BAD5-779B4DAE3F66}"/>
              </a:ext>
            </a:extLst>
          </p:cNvPr>
          <p:cNvSpPr>
            <a:spLocks noGrp="1"/>
          </p:cNvSpPr>
          <p:nvPr>
            <p:ph type="title"/>
          </p:nvPr>
        </p:nvSpPr>
        <p:spPr/>
        <p:txBody>
          <a:bodyPr/>
          <a:lstStyle/>
          <a:p>
            <a:r>
              <a:rPr lang="en-US" dirty="0">
                <a:solidFill>
                  <a:srgbClr val="00B050"/>
                </a:solidFill>
                <a:ea typeface="+mj-lt"/>
                <a:cs typeface="+mj-lt"/>
              </a:rPr>
              <a:t>Friday FAQ (068-071) cont.</a:t>
            </a:r>
            <a:endParaRPr lang="en-US" dirty="0"/>
          </a:p>
        </p:txBody>
      </p:sp>
      <p:sp>
        <p:nvSpPr>
          <p:cNvPr id="3" name="Content Placeholder 2">
            <a:extLst>
              <a:ext uri="{FF2B5EF4-FFF2-40B4-BE49-F238E27FC236}">
                <a16:creationId xmlns:a16="http://schemas.microsoft.com/office/drawing/2014/main" id="{BCFC7714-97F2-439F-B1E1-A86B7EE098C3}"/>
              </a:ext>
            </a:extLst>
          </p:cNvPr>
          <p:cNvSpPr>
            <a:spLocks noGrp="1"/>
          </p:cNvSpPr>
          <p:nvPr>
            <p:ph idx="1"/>
          </p:nvPr>
        </p:nvSpPr>
        <p:spPr/>
        <p:txBody>
          <a:bodyPr vert="horz" lIns="91440" tIns="45720" rIns="91440" bIns="45720" rtlCol="0" anchor="t">
            <a:normAutofit/>
          </a:bodyPr>
          <a:lstStyle/>
          <a:p>
            <a:r>
              <a:rPr lang="en-US" sz="2000" b="1">
                <a:ea typeface="+mn-lt"/>
                <a:cs typeface="+mn-lt"/>
              </a:rPr>
              <a:t>Q:</a:t>
            </a:r>
            <a:r>
              <a:rPr lang="en-US" sz="2000">
                <a:ea typeface="+mn-lt"/>
                <a:cs typeface="+mn-lt"/>
              </a:rPr>
              <a:t> When the computation reaches </a:t>
            </a:r>
            <a:r>
              <a:rPr lang="en-US" sz="2000" err="1">
                <a:ea typeface="+mn-lt"/>
                <a:cs typeface="+mn-lt"/>
              </a:rPr>
              <a:t>q</a:t>
            </a:r>
            <a:r>
              <a:rPr lang="en-US" sz="2000" baseline="-25000" err="1">
                <a:ea typeface="+mn-lt"/>
                <a:cs typeface="+mn-lt"/>
              </a:rPr>
              <a:t>accept</a:t>
            </a:r>
            <a:r>
              <a:rPr lang="en-US" sz="2000">
                <a:ea typeface="+mn-lt"/>
                <a:cs typeface="+mn-lt"/>
              </a:rPr>
              <a:t> or </a:t>
            </a:r>
            <a:r>
              <a:rPr lang="en-US" sz="2000" err="1">
                <a:ea typeface="+mn-lt"/>
                <a:cs typeface="+mn-lt"/>
              </a:rPr>
              <a:t>q</a:t>
            </a:r>
            <a:r>
              <a:rPr lang="en-US" sz="2000" baseline="-25000" err="1">
                <a:ea typeface="+mn-lt"/>
                <a:cs typeface="+mn-lt"/>
              </a:rPr>
              <a:t>reject</a:t>
            </a:r>
            <a:r>
              <a:rPr lang="en-US" sz="2000">
                <a:ea typeface="+mn-lt"/>
                <a:cs typeface="+mn-lt"/>
              </a:rPr>
              <a:t>, the computation will halt. Why are there still transitions coming from these states?</a:t>
            </a:r>
          </a:p>
          <a:p>
            <a:r>
              <a:rPr lang="en-US" sz="2000" b="1">
                <a:ea typeface="+mn-lt"/>
                <a:cs typeface="+mn-lt"/>
              </a:rPr>
              <a:t>A:</a:t>
            </a:r>
            <a:r>
              <a:rPr lang="en-US" sz="2000">
                <a:ea typeface="+mn-lt"/>
                <a:cs typeface="+mn-lt"/>
              </a:rPr>
              <a:t> This is so that the transition function can be well-defined. The output is defined for every possible input, even if we will never use some of those inputs.</a:t>
            </a:r>
          </a:p>
          <a:p>
            <a:endParaRPr lang="en-US" sz="2000">
              <a:cs typeface="Arial"/>
            </a:endParaRPr>
          </a:p>
          <a:p>
            <a:r>
              <a:rPr lang="en-US" sz="2000" b="1">
                <a:ea typeface="+mn-lt"/>
                <a:cs typeface="+mn-lt"/>
              </a:rPr>
              <a:t>Q:</a:t>
            </a:r>
            <a:r>
              <a:rPr lang="en-US" sz="2000">
                <a:ea typeface="+mn-lt"/>
                <a:cs typeface="+mn-lt"/>
              </a:rPr>
              <a:t> If we are at the leftmost position on the tape, what happens when a transition says to move to the left?</a:t>
            </a:r>
          </a:p>
          <a:p>
            <a:r>
              <a:rPr lang="en-US" sz="2000" b="1">
                <a:ea typeface="+mn-lt"/>
                <a:cs typeface="+mn-lt"/>
              </a:rPr>
              <a:t>A:</a:t>
            </a:r>
            <a:r>
              <a:rPr lang="en-US" sz="2000">
                <a:ea typeface="+mn-lt"/>
                <a:cs typeface="+mn-lt"/>
              </a:rPr>
              <a:t> We would do the transition and stay at the leftmost position on the tape, since we would not be able to move any further to the left.</a:t>
            </a:r>
            <a:endParaRPr lang="en-US" sz="2000">
              <a:cs typeface="Arial"/>
            </a:endParaRPr>
          </a:p>
        </p:txBody>
      </p:sp>
    </p:spTree>
    <p:extLst>
      <p:ext uri="{BB962C8B-B14F-4D97-AF65-F5344CB8AC3E}">
        <p14:creationId xmlns:p14="http://schemas.microsoft.com/office/powerpoint/2010/main" val="1012605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 2">
      <a:dk1>
        <a:srgbClr val="292934"/>
      </a:dk1>
      <a:lt1>
        <a:srgbClr val="FFFFFF"/>
      </a:lt1>
      <a:dk2>
        <a:srgbClr val="4128D2"/>
      </a:dk2>
      <a:lt2>
        <a:srgbClr val="F3F2DC"/>
      </a:lt2>
      <a:accent1>
        <a:srgbClr val="F2AF0D"/>
      </a:accent1>
      <a:accent2>
        <a:srgbClr val="F6BC05"/>
      </a:accent2>
      <a:accent3>
        <a:srgbClr val="726056"/>
      </a:accent3>
      <a:accent4>
        <a:srgbClr val="4C5A6A"/>
      </a:accent4>
      <a:accent5>
        <a:srgbClr val="808DA0"/>
      </a:accent5>
      <a:accent6>
        <a:srgbClr val="79463D"/>
      </a:accent6>
      <a:hlink>
        <a:srgbClr val="4128D2"/>
      </a:hlink>
      <a:folHlink>
        <a:srgbClr val="4128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TotalTime>
  <Words>3006</Words>
  <Application>Microsoft Office PowerPoint</Application>
  <PresentationFormat>On-screen Show (16:9)</PresentationFormat>
  <Paragraphs>493</Paragraphs>
  <Slides>99</Slides>
  <Notes>2</Notes>
  <HiddenSlides>0</HiddenSlides>
  <MMClips>0</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Clarity</vt:lpstr>
      <vt:lpstr>CSE 105  theory of computation</vt:lpstr>
      <vt:lpstr>Table of Contents – Quickly Jump to a video’s slides</vt:lpstr>
      <vt:lpstr>This week’s learning goals</vt:lpstr>
      <vt:lpstr>Monday</vt:lpstr>
      <vt:lpstr>057.CSE105.CFGIntroduction.mp4</vt:lpstr>
      <vt:lpstr>The next model of computation</vt:lpstr>
      <vt:lpstr>Key Notation and Definitions (057)</vt:lpstr>
      <vt:lpstr>058.CSE105.CFGExample1.mp4</vt:lpstr>
      <vt:lpstr>PowerPoint Presentation</vt:lpstr>
      <vt:lpstr>Context-free grammar Sipser Def 2.2, page 102</vt:lpstr>
      <vt:lpstr>Context-free language Sipser p. 104</vt:lpstr>
      <vt:lpstr>Key Notation and Definitions (058)</vt:lpstr>
      <vt:lpstr>059.CSE105.CFGExample2.mp4</vt:lpstr>
      <vt:lpstr>Context-free language Sipser p. 104</vt:lpstr>
      <vt:lpstr>PowerPoint Presentation</vt:lpstr>
      <vt:lpstr>Key Notation and Definitions (059)</vt:lpstr>
      <vt:lpstr>060.CSE105.CFGExample3.mp4</vt:lpstr>
      <vt:lpstr>PowerPoint Presentation</vt:lpstr>
      <vt:lpstr>Key Notation and Definitions (060)</vt:lpstr>
      <vt:lpstr>061.CSE105.CFGExample4.mp4</vt:lpstr>
      <vt:lpstr>PowerPoint Presentation</vt:lpstr>
      <vt:lpstr>Key Notation and Definitions (061)</vt:lpstr>
      <vt:lpstr>062.CSE105.CFGDesignExample.mp4</vt:lpstr>
      <vt:lpstr>Designing a CFG</vt:lpstr>
      <vt:lpstr>PowerPoint Presentation</vt:lpstr>
      <vt:lpstr>Key Notation and Definitions (062)</vt:lpstr>
      <vt:lpstr>Practice with a CFG</vt:lpstr>
      <vt:lpstr>CFG Design</vt:lpstr>
      <vt:lpstr>More CFG Design</vt:lpstr>
      <vt:lpstr>Example 1 Solution</vt:lpstr>
      <vt:lpstr>Example 2 Solution</vt:lpstr>
      <vt:lpstr>Example 3 Solution</vt:lpstr>
      <vt:lpstr>Monday FAQ (057-062)</vt:lpstr>
      <vt:lpstr>Wednesday</vt:lpstr>
      <vt:lpstr>063.CSE105.CFGDesignForNonregularLanguage.mp4</vt:lpstr>
      <vt:lpstr>Designing a CFG</vt:lpstr>
      <vt:lpstr>PowerPoint Presentation</vt:lpstr>
      <vt:lpstr>Key Notation and Definitions (063)</vt:lpstr>
      <vt:lpstr>PowerPoint Presentation</vt:lpstr>
      <vt:lpstr>Context-free languages</vt:lpstr>
      <vt:lpstr>PDAs and CFGs are equally expressive</vt:lpstr>
      <vt:lpstr>Key Notation and Definitions (064)</vt:lpstr>
      <vt:lpstr>065.CSE105.CFLApplications.mp4</vt:lpstr>
      <vt:lpstr>CFGs in practice</vt:lpstr>
      <vt:lpstr>Key Notation and Definitions (065)</vt:lpstr>
      <vt:lpstr>066.CSE105.CFLClosure.mp4</vt:lpstr>
      <vt:lpstr>More complicated language</vt:lpstr>
      <vt:lpstr>Closure under union</vt:lpstr>
      <vt:lpstr>PowerPoint Presentation</vt:lpstr>
      <vt:lpstr>Closure</vt:lpstr>
      <vt:lpstr>PowerPoint Presentation</vt:lpstr>
      <vt:lpstr>Closure under concatenation</vt:lpstr>
      <vt:lpstr>Summary</vt:lpstr>
      <vt:lpstr>What's left? </vt:lpstr>
      <vt:lpstr>Closure properties of …</vt:lpstr>
      <vt:lpstr>Key Notation and Definitions (066)</vt:lpstr>
      <vt:lpstr>067.CSE105.NonContextFreeLanguages.mp4</vt:lpstr>
      <vt:lpstr>Closure properties of …</vt:lpstr>
      <vt:lpstr>Examples of non-context-free languages</vt:lpstr>
      <vt:lpstr>Key Notation and Definitions (067)</vt:lpstr>
      <vt:lpstr>Describing PDAs Informally</vt:lpstr>
      <vt:lpstr>PDA and CFG Design</vt:lpstr>
      <vt:lpstr>CFG Construction for Union</vt:lpstr>
      <vt:lpstr>Proving that Languages are Context Free</vt:lpstr>
      <vt:lpstr>Example 1 Solution</vt:lpstr>
      <vt:lpstr>Example 3 Solution</vt:lpstr>
      <vt:lpstr>Example 4 Solution</vt:lpstr>
      <vt:lpstr>Wednesday FAQ (063-067)</vt:lpstr>
      <vt:lpstr>Friday</vt:lpstr>
      <vt:lpstr>068.CSE105.TuringMachineIntro.mp4</vt:lpstr>
      <vt:lpstr>Regular sets: not the end of the story</vt:lpstr>
      <vt:lpstr>PowerPoint Presentation</vt:lpstr>
      <vt:lpstr>Turing machines</vt:lpstr>
      <vt:lpstr>Why is this model relevant?</vt:lpstr>
      <vt:lpstr>Key Notation and Definitions (068)</vt:lpstr>
      <vt:lpstr>069.CSE105.TuringMachineDefinition.mp4</vt:lpstr>
      <vt:lpstr>Turing machines</vt:lpstr>
      <vt:lpstr>Turing machine computation</vt:lpstr>
      <vt:lpstr>Language of a Turing machine</vt:lpstr>
      <vt:lpstr>PowerPoint Presentation</vt:lpstr>
      <vt:lpstr>Key Notation and Definitions (069)</vt:lpstr>
      <vt:lpstr>070.CSE105.TuringMachineStateDiagrams.mp4</vt:lpstr>
      <vt:lpstr>Formal definition of TM</vt:lpstr>
      <vt:lpstr>PowerPoint Presentation</vt:lpstr>
      <vt:lpstr>PowerPoint Presentation</vt:lpstr>
      <vt:lpstr>PowerPoint Presentation</vt:lpstr>
      <vt:lpstr>Key Notation and Definitions (070)</vt:lpstr>
      <vt:lpstr>071.CSE105.TuringMachineTraceComputation.mp4</vt:lpstr>
      <vt:lpstr>PowerPoint Presentation</vt:lpstr>
      <vt:lpstr>PowerPoint Presentation</vt:lpstr>
      <vt:lpstr>PowerPoint Presentation</vt:lpstr>
      <vt:lpstr>Key Notation and Definitions (071)</vt:lpstr>
      <vt:lpstr>Some nuances of a TM</vt:lpstr>
      <vt:lpstr>Tracing the computation of a TM</vt:lpstr>
      <vt:lpstr>Example 1 Solution</vt:lpstr>
      <vt:lpstr>Example 2 Solution</vt:lpstr>
      <vt:lpstr>Friday FAQ (068-071)</vt:lpstr>
      <vt:lpstr>Friday FAQ (068-071) cont.</vt:lpstr>
      <vt:lpstr>Friday FAQ (068-071)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105  theory of computation</dc:title>
  <dc:creator>Joshua J Kuschner</dc:creator>
  <cp:lastModifiedBy>Rachel Lim</cp:lastModifiedBy>
  <cp:revision>11</cp:revision>
  <dcterms:created xsi:type="dcterms:W3CDTF">2020-07-09T22:04:43Z</dcterms:created>
  <dcterms:modified xsi:type="dcterms:W3CDTF">2020-08-26T18:10:45Z</dcterms:modified>
</cp:coreProperties>
</file>